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56" r:id="rId2"/>
    <p:sldId id="257" r:id="rId3"/>
    <p:sldId id="258" r:id="rId4"/>
    <p:sldId id="279" r:id="rId5"/>
    <p:sldId id="280" r:id="rId6"/>
    <p:sldId id="281" r:id="rId7"/>
    <p:sldId id="284" r:id="rId8"/>
    <p:sldId id="285" r:id="rId9"/>
    <p:sldId id="306" r:id="rId10"/>
    <p:sldId id="286" r:id="rId11"/>
    <p:sldId id="283" r:id="rId12"/>
    <p:sldId id="287" r:id="rId13"/>
    <p:sldId id="282" r:id="rId14"/>
    <p:sldId id="307" r:id="rId15"/>
    <p:sldId id="259" r:id="rId16"/>
    <p:sldId id="308" r:id="rId17"/>
    <p:sldId id="309" r:id="rId18"/>
    <p:sldId id="268" r:id="rId19"/>
    <p:sldId id="269" r:id="rId20"/>
    <p:sldId id="267" r:id="rId21"/>
    <p:sldId id="274" r:id="rId22"/>
    <p:sldId id="277" r:id="rId23"/>
    <p:sldId id="310" r:id="rId24"/>
    <p:sldId id="272" r:id="rId25"/>
    <p:sldId id="288" r:id="rId26"/>
    <p:sldId id="289" r:id="rId27"/>
    <p:sldId id="293" r:id="rId28"/>
    <p:sldId id="275" r:id="rId29"/>
    <p:sldId id="261" r:id="rId30"/>
    <p:sldId id="290" r:id="rId31"/>
    <p:sldId id="295" r:id="rId32"/>
    <p:sldId id="296" r:id="rId33"/>
    <p:sldId id="278" r:id="rId34"/>
    <p:sldId id="265" r:id="rId35"/>
    <p:sldId id="292" r:id="rId36"/>
    <p:sldId id="291" r:id="rId37"/>
    <p:sldId id="297" r:id="rId38"/>
    <p:sldId id="300" r:id="rId39"/>
    <p:sldId id="298" r:id="rId40"/>
    <p:sldId id="299" r:id="rId41"/>
    <p:sldId id="301" r:id="rId42"/>
    <p:sldId id="302" r:id="rId43"/>
    <p:sldId id="303" r:id="rId44"/>
    <p:sldId id="304" r:id="rId45"/>
    <p:sldId id="262" r:id="rId46"/>
    <p:sldId id="270" r:id="rId47"/>
    <p:sldId id="263" r:id="rId48"/>
    <p:sldId id="305" r:id="rId49"/>
    <p:sldId id="264"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6833" autoAdjust="0"/>
  </p:normalViewPr>
  <p:slideViewPr>
    <p:cSldViewPr>
      <p:cViewPr varScale="1">
        <p:scale>
          <a:sx n="63" d="100"/>
          <a:sy n="63" d="100"/>
        </p:scale>
        <p:origin x="-15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5837C-7C25-4267-A851-0C3E1F7E0B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7A3C281A-266F-4975-85AE-02E5163BEC68}">
      <dgm:prSet phldrT="[Texto]"/>
      <dgm:spPr/>
      <dgm:t>
        <a:bodyPr/>
        <a:lstStyle/>
        <a:p>
          <a:r>
            <a:rPr lang="es-ES" smtClean="0"/>
            <a:t>ESCLERODERMIA</a:t>
          </a:r>
          <a:endParaRPr lang="es-ES" dirty="0"/>
        </a:p>
      </dgm:t>
    </dgm:pt>
    <dgm:pt modelId="{09DA8162-0390-430E-867D-4850ABA9AB58}" type="parTrans" cxnId="{DD1E1954-6E2C-4E07-943E-D40E38ECAEE7}">
      <dgm:prSet/>
      <dgm:spPr/>
      <dgm:t>
        <a:bodyPr/>
        <a:lstStyle/>
        <a:p>
          <a:endParaRPr lang="es-ES"/>
        </a:p>
      </dgm:t>
    </dgm:pt>
    <dgm:pt modelId="{C37090A0-C095-4452-A85D-F0BFF0A5A24E}" type="sibTrans" cxnId="{DD1E1954-6E2C-4E07-943E-D40E38ECAEE7}">
      <dgm:prSet/>
      <dgm:spPr/>
      <dgm:t>
        <a:bodyPr/>
        <a:lstStyle/>
        <a:p>
          <a:endParaRPr lang="es-ES"/>
        </a:p>
      </dgm:t>
    </dgm:pt>
    <dgm:pt modelId="{3C5EDD93-476E-4DB0-810A-20B5C769A14A}">
      <dgm:prSet phldrT="[Texto]"/>
      <dgm:spPr/>
      <dgm:t>
        <a:bodyPr/>
        <a:lstStyle/>
        <a:p>
          <a:r>
            <a:rPr lang="es-ES" dirty="0" smtClean="0"/>
            <a:t>Afecta </a:t>
          </a:r>
          <a:r>
            <a:rPr lang="es-ES" b="1" dirty="0" smtClean="0">
              <a:solidFill>
                <a:srgbClr val="FF0000"/>
              </a:solidFill>
            </a:rPr>
            <a:t>negativamente </a:t>
          </a:r>
          <a:r>
            <a:rPr lang="es-ES" dirty="0" smtClean="0"/>
            <a:t>al sistema músculo-esquelético</a:t>
          </a:r>
          <a:endParaRPr lang="es-ES" dirty="0"/>
        </a:p>
      </dgm:t>
    </dgm:pt>
    <dgm:pt modelId="{DD183BF7-1EBD-488B-925B-01D31C9007A8}" type="parTrans" cxnId="{7653D22F-C474-4B5D-B087-DA2E5CD36903}">
      <dgm:prSet/>
      <dgm:spPr/>
      <dgm:t>
        <a:bodyPr/>
        <a:lstStyle/>
        <a:p>
          <a:endParaRPr lang="es-ES"/>
        </a:p>
      </dgm:t>
    </dgm:pt>
    <dgm:pt modelId="{3CEBDE95-6206-4EC6-980F-47E35CA278E5}" type="sibTrans" cxnId="{7653D22F-C474-4B5D-B087-DA2E5CD36903}">
      <dgm:prSet/>
      <dgm:spPr/>
      <dgm:t>
        <a:bodyPr/>
        <a:lstStyle/>
        <a:p>
          <a:endParaRPr lang="es-ES"/>
        </a:p>
      </dgm:t>
    </dgm:pt>
    <dgm:pt modelId="{278C5438-6195-4834-AB92-035D7C324A7A}">
      <dgm:prSet phldrT="[Texto]"/>
      <dgm:spPr/>
      <dgm:t>
        <a:bodyPr/>
        <a:lstStyle/>
        <a:p>
          <a:r>
            <a:rPr lang="es-ES" dirty="0" smtClean="0"/>
            <a:t>Afecta </a:t>
          </a:r>
          <a:r>
            <a:rPr lang="es-ES" b="1" dirty="0" smtClean="0">
              <a:solidFill>
                <a:srgbClr val="FF0000"/>
              </a:solidFill>
            </a:rPr>
            <a:t>negativamente</a:t>
          </a:r>
          <a:r>
            <a:rPr lang="es-ES" dirty="0" smtClean="0"/>
            <a:t> a la movilidad, rigidez, fuerza y resistencia aeróbica y anaeróbica del cuerpo humano</a:t>
          </a:r>
          <a:endParaRPr lang="es-ES" dirty="0"/>
        </a:p>
      </dgm:t>
    </dgm:pt>
    <dgm:pt modelId="{E220EC38-95C6-4D48-B632-23D37F39837C}" type="parTrans" cxnId="{6E63D959-CB15-4F20-BF77-76037A1E364D}">
      <dgm:prSet/>
      <dgm:spPr/>
      <dgm:t>
        <a:bodyPr/>
        <a:lstStyle/>
        <a:p>
          <a:endParaRPr lang="es-ES"/>
        </a:p>
      </dgm:t>
    </dgm:pt>
    <dgm:pt modelId="{FD48289B-1828-4C1A-9800-CE990EC754FB}" type="sibTrans" cxnId="{6E63D959-CB15-4F20-BF77-76037A1E364D}">
      <dgm:prSet/>
      <dgm:spPr/>
      <dgm:t>
        <a:bodyPr/>
        <a:lstStyle/>
        <a:p>
          <a:endParaRPr lang="es-ES"/>
        </a:p>
      </dgm:t>
    </dgm:pt>
    <dgm:pt modelId="{C5DB34E4-60F0-4707-A809-9F9667CD386A}">
      <dgm:prSet phldrT="[Texto]"/>
      <dgm:spPr/>
      <dgm:t>
        <a:bodyPr/>
        <a:lstStyle/>
        <a:p>
          <a:r>
            <a:rPr lang="es-ES" dirty="0" smtClean="0"/>
            <a:t>ENTRENAMIENTO</a:t>
          </a:r>
          <a:endParaRPr lang="es-ES" dirty="0"/>
        </a:p>
      </dgm:t>
    </dgm:pt>
    <dgm:pt modelId="{4456DC4F-5E33-4E01-A616-2EA826D86D42}" type="parTrans" cxnId="{C93A5617-98F0-4948-B00E-4C855F548AB2}">
      <dgm:prSet/>
      <dgm:spPr/>
      <dgm:t>
        <a:bodyPr/>
        <a:lstStyle/>
        <a:p>
          <a:endParaRPr lang="es-ES"/>
        </a:p>
      </dgm:t>
    </dgm:pt>
    <dgm:pt modelId="{3DD07B48-8A44-4329-9BE8-D477DF3C36A6}" type="sibTrans" cxnId="{C93A5617-98F0-4948-B00E-4C855F548AB2}">
      <dgm:prSet/>
      <dgm:spPr/>
      <dgm:t>
        <a:bodyPr/>
        <a:lstStyle/>
        <a:p>
          <a:endParaRPr lang="es-ES"/>
        </a:p>
      </dgm:t>
    </dgm:pt>
    <dgm:pt modelId="{F7BC9990-6A9B-4F75-A9A5-0DFA609199B5}">
      <dgm:prSet phldrT="[Texto]"/>
      <dgm:spPr/>
      <dgm:t>
        <a:bodyPr/>
        <a:lstStyle/>
        <a:p>
          <a:r>
            <a:rPr lang="es-ES" dirty="0" smtClean="0"/>
            <a:t>Afecta </a:t>
          </a:r>
          <a:r>
            <a:rPr lang="es-ES" b="1" dirty="0" smtClean="0">
              <a:solidFill>
                <a:srgbClr val="00B050"/>
              </a:solidFill>
            </a:rPr>
            <a:t>positivamente</a:t>
          </a:r>
          <a:r>
            <a:rPr lang="es-ES" dirty="0" smtClean="0"/>
            <a:t> al sistema músculo-esquelético</a:t>
          </a:r>
          <a:endParaRPr lang="es-ES" dirty="0"/>
        </a:p>
      </dgm:t>
    </dgm:pt>
    <dgm:pt modelId="{54F5FE67-9C8C-4017-873A-B4F26F8AF6C3}" type="parTrans" cxnId="{AFE755B2-BC17-4DFA-804B-9E7A1CE0A257}">
      <dgm:prSet/>
      <dgm:spPr/>
      <dgm:t>
        <a:bodyPr/>
        <a:lstStyle/>
        <a:p>
          <a:endParaRPr lang="es-ES"/>
        </a:p>
      </dgm:t>
    </dgm:pt>
    <dgm:pt modelId="{7AE375CA-E5FB-42BA-B596-CA48FFCD457A}" type="sibTrans" cxnId="{AFE755B2-BC17-4DFA-804B-9E7A1CE0A257}">
      <dgm:prSet/>
      <dgm:spPr/>
      <dgm:t>
        <a:bodyPr/>
        <a:lstStyle/>
        <a:p>
          <a:endParaRPr lang="es-ES"/>
        </a:p>
      </dgm:t>
    </dgm:pt>
    <dgm:pt modelId="{31397F13-B7FC-4F61-A730-D5ACCE6124CE}">
      <dgm:prSet phldrT="[Texto]"/>
      <dgm:spPr/>
      <dgm:t>
        <a:bodyPr/>
        <a:lstStyle/>
        <a:p>
          <a:r>
            <a:rPr lang="es-ES" dirty="0" smtClean="0"/>
            <a:t>Afecta </a:t>
          </a:r>
          <a:r>
            <a:rPr lang="es-ES" b="1" dirty="0" smtClean="0">
              <a:solidFill>
                <a:srgbClr val="00B050"/>
              </a:solidFill>
            </a:rPr>
            <a:t>positivamente</a:t>
          </a:r>
          <a:r>
            <a:rPr lang="es-ES" dirty="0" smtClean="0"/>
            <a:t> a la movilidad, rigidez, fuerza y resistencia  aeróbica y anaeróbica del cuerpo humano.</a:t>
          </a:r>
          <a:endParaRPr lang="es-ES" dirty="0"/>
        </a:p>
      </dgm:t>
    </dgm:pt>
    <dgm:pt modelId="{57A3C317-FBFF-4AB8-ADBF-693BBBDDD02C}" type="parTrans" cxnId="{A5EB6CD8-EF69-4AEF-AEB8-3A253F8A3EBE}">
      <dgm:prSet/>
      <dgm:spPr/>
      <dgm:t>
        <a:bodyPr/>
        <a:lstStyle/>
        <a:p>
          <a:endParaRPr lang="es-ES"/>
        </a:p>
      </dgm:t>
    </dgm:pt>
    <dgm:pt modelId="{70EF38BB-83E0-40D5-90DD-38CA18D6CC83}" type="sibTrans" cxnId="{A5EB6CD8-EF69-4AEF-AEB8-3A253F8A3EBE}">
      <dgm:prSet/>
      <dgm:spPr/>
      <dgm:t>
        <a:bodyPr/>
        <a:lstStyle/>
        <a:p>
          <a:endParaRPr lang="es-ES"/>
        </a:p>
      </dgm:t>
    </dgm:pt>
    <dgm:pt modelId="{11B9C3A1-0850-4382-BA17-DE3759752D22}">
      <dgm:prSet phldrT="[Texto]"/>
      <dgm:spPr/>
      <dgm:t>
        <a:bodyPr/>
        <a:lstStyle/>
        <a:p>
          <a:r>
            <a:rPr lang="es-ES" dirty="0" smtClean="0"/>
            <a:t>Afecta </a:t>
          </a:r>
          <a:r>
            <a:rPr lang="es-ES" b="1" dirty="0" smtClean="0">
              <a:solidFill>
                <a:srgbClr val="FF0000"/>
              </a:solidFill>
            </a:rPr>
            <a:t>negativamente</a:t>
          </a:r>
          <a:r>
            <a:rPr lang="es-ES" dirty="0" smtClean="0"/>
            <a:t> al estado de ánimo de la persona que  lo sufre.</a:t>
          </a:r>
          <a:endParaRPr lang="es-ES" dirty="0"/>
        </a:p>
      </dgm:t>
    </dgm:pt>
    <dgm:pt modelId="{CF3ABB01-5DB1-434C-A813-3F8544A5E94F}" type="parTrans" cxnId="{520B2F0F-1D80-41D6-89FA-DFFAC7E77ED6}">
      <dgm:prSet/>
      <dgm:spPr/>
      <dgm:t>
        <a:bodyPr/>
        <a:lstStyle/>
        <a:p>
          <a:endParaRPr lang="es-ES"/>
        </a:p>
      </dgm:t>
    </dgm:pt>
    <dgm:pt modelId="{696B0D0A-A61B-47C7-A930-CFFD473F298D}" type="sibTrans" cxnId="{520B2F0F-1D80-41D6-89FA-DFFAC7E77ED6}">
      <dgm:prSet/>
      <dgm:spPr/>
      <dgm:t>
        <a:bodyPr/>
        <a:lstStyle/>
        <a:p>
          <a:endParaRPr lang="es-ES"/>
        </a:p>
      </dgm:t>
    </dgm:pt>
    <dgm:pt modelId="{37061EB8-0E32-4258-A8C2-3EB2A92B28D8}">
      <dgm:prSet phldrT="[Texto]"/>
      <dgm:spPr/>
      <dgm:t>
        <a:bodyPr/>
        <a:lstStyle/>
        <a:p>
          <a:r>
            <a:rPr lang="es-ES" dirty="0" smtClean="0"/>
            <a:t>Afecta </a:t>
          </a:r>
          <a:r>
            <a:rPr lang="es-ES" b="1" dirty="0" smtClean="0">
              <a:solidFill>
                <a:srgbClr val="00B050"/>
              </a:solidFill>
            </a:rPr>
            <a:t>positivamente </a:t>
          </a:r>
          <a:r>
            <a:rPr lang="es-ES" dirty="0" smtClean="0"/>
            <a:t>al estado de ánimo de la persona que realiza entrenamiento.</a:t>
          </a:r>
          <a:endParaRPr lang="es-ES" dirty="0"/>
        </a:p>
      </dgm:t>
    </dgm:pt>
    <dgm:pt modelId="{398A5791-A00D-4C13-BD22-6220DCDDD337}" type="parTrans" cxnId="{027240E3-0874-410C-9BFD-ADFCE1C07152}">
      <dgm:prSet/>
      <dgm:spPr/>
      <dgm:t>
        <a:bodyPr/>
        <a:lstStyle/>
        <a:p>
          <a:endParaRPr lang="es-ES"/>
        </a:p>
      </dgm:t>
    </dgm:pt>
    <dgm:pt modelId="{8D81B4AF-ABDC-4678-9144-4DC21C8DC6F2}" type="sibTrans" cxnId="{027240E3-0874-410C-9BFD-ADFCE1C07152}">
      <dgm:prSet/>
      <dgm:spPr/>
      <dgm:t>
        <a:bodyPr/>
        <a:lstStyle/>
        <a:p>
          <a:endParaRPr lang="es-ES"/>
        </a:p>
      </dgm:t>
    </dgm:pt>
    <dgm:pt modelId="{E11A363B-6323-4074-AE41-C858A53BE8A9}">
      <dgm:prSet phldrT="[Texto]"/>
      <dgm:spPr/>
      <dgm:t>
        <a:bodyPr/>
        <a:lstStyle/>
        <a:p>
          <a:r>
            <a:rPr lang="es-ES" dirty="0" smtClean="0"/>
            <a:t>Afecta </a:t>
          </a:r>
          <a:r>
            <a:rPr lang="es-ES" b="1" dirty="0" smtClean="0">
              <a:solidFill>
                <a:srgbClr val="FF0000"/>
              </a:solidFill>
            </a:rPr>
            <a:t>negativamente</a:t>
          </a:r>
          <a:r>
            <a:rPr lang="es-ES" dirty="0" smtClean="0"/>
            <a:t> a la micro-circulación sanguínea (hipertensión pulmonar, fenómeno de Raynaud).</a:t>
          </a:r>
          <a:endParaRPr lang="es-ES" dirty="0"/>
        </a:p>
      </dgm:t>
    </dgm:pt>
    <dgm:pt modelId="{131AAA07-3711-42FB-BED0-E1D18B2F5C74}" type="parTrans" cxnId="{3A661D92-FFB2-4D29-959C-7222BE394ECA}">
      <dgm:prSet/>
      <dgm:spPr/>
      <dgm:t>
        <a:bodyPr/>
        <a:lstStyle/>
        <a:p>
          <a:endParaRPr lang="es-ES"/>
        </a:p>
      </dgm:t>
    </dgm:pt>
    <dgm:pt modelId="{F4E3BABF-396B-41E8-83DC-60D7793AE0BE}" type="sibTrans" cxnId="{3A661D92-FFB2-4D29-959C-7222BE394ECA}">
      <dgm:prSet/>
      <dgm:spPr/>
      <dgm:t>
        <a:bodyPr/>
        <a:lstStyle/>
        <a:p>
          <a:endParaRPr lang="es-ES"/>
        </a:p>
      </dgm:t>
    </dgm:pt>
    <dgm:pt modelId="{33E396A9-FD62-47A5-9BE3-A1362DB10BB9}">
      <dgm:prSet phldrT="[Texto]"/>
      <dgm:spPr/>
      <dgm:t>
        <a:bodyPr/>
        <a:lstStyle/>
        <a:p>
          <a:r>
            <a:rPr lang="es-ES" dirty="0" smtClean="0"/>
            <a:t>Afecta </a:t>
          </a:r>
          <a:r>
            <a:rPr lang="es-ES" b="1" dirty="0" smtClean="0">
              <a:solidFill>
                <a:srgbClr val="00B050"/>
              </a:solidFill>
            </a:rPr>
            <a:t>positivamente</a:t>
          </a:r>
          <a:r>
            <a:rPr lang="es-ES" dirty="0" smtClean="0"/>
            <a:t> al sistema circulatorio.</a:t>
          </a:r>
          <a:endParaRPr lang="es-ES" dirty="0"/>
        </a:p>
      </dgm:t>
    </dgm:pt>
    <dgm:pt modelId="{B488C399-BB43-498F-BA05-C11F9E678456}" type="parTrans" cxnId="{D9607224-9656-4D3B-91B8-20492E9ADB6D}">
      <dgm:prSet/>
      <dgm:spPr/>
      <dgm:t>
        <a:bodyPr/>
        <a:lstStyle/>
        <a:p>
          <a:endParaRPr lang="es-ES"/>
        </a:p>
      </dgm:t>
    </dgm:pt>
    <dgm:pt modelId="{D29C528B-B782-4E61-8090-B850064590F4}" type="sibTrans" cxnId="{D9607224-9656-4D3B-91B8-20492E9ADB6D}">
      <dgm:prSet/>
      <dgm:spPr/>
      <dgm:t>
        <a:bodyPr/>
        <a:lstStyle/>
        <a:p>
          <a:endParaRPr lang="es-ES"/>
        </a:p>
      </dgm:t>
    </dgm:pt>
    <dgm:pt modelId="{3B008F73-9D0E-454D-97C0-B7FA9A2E5C90}">
      <dgm:prSet phldrT="[Texto]"/>
      <dgm:spPr/>
      <dgm:t>
        <a:bodyPr/>
        <a:lstStyle/>
        <a:p>
          <a:r>
            <a:rPr lang="es-ES" dirty="0" smtClean="0"/>
            <a:t>Afecta </a:t>
          </a:r>
          <a:r>
            <a:rPr lang="es-ES" b="1" dirty="0" smtClean="0">
              <a:solidFill>
                <a:srgbClr val="FF0000"/>
              </a:solidFill>
            </a:rPr>
            <a:t>negativamente</a:t>
          </a:r>
          <a:r>
            <a:rPr lang="es-ES" dirty="0" smtClean="0"/>
            <a:t> a la fatiga y capacidad pulmonar (cansancio)</a:t>
          </a:r>
          <a:endParaRPr lang="es-ES" dirty="0"/>
        </a:p>
      </dgm:t>
    </dgm:pt>
    <dgm:pt modelId="{9BF9CEC0-B45D-4CA0-A43A-EE56BF9AC997}" type="parTrans" cxnId="{29F07446-598B-4D57-9728-EDEE43388DB3}">
      <dgm:prSet/>
      <dgm:spPr/>
      <dgm:t>
        <a:bodyPr/>
        <a:lstStyle/>
        <a:p>
          <a:endParaRPr lang="es-ES"/>
        </a:p>
      </dgm:t>
    </dgm:pt>
    <dgm:pt modelId="{51C54FED-F9FB-430D-8633-91C373E84837}" type="sibTrans" cxnId="{29F07446-598B-4D57-9728-EDEE43388DB3}">
      <dgm:prSet/>
      <dgm:spPr/>
      <dgm:t>
        <a:bodyPr/>
        <a:lstStyle/>
        <a:p>
          <a:endParaRPr lang="es-ES"/>
        </a:p>
      </dgm:t>
    </dgm:pt>
    <dgm:pt modelId="{011DAF84-41BC-426D-A4B4-F7A5FC19FC3A}">
      <dgm:prSet phldrT="[Texto]"/>
      <dgm:spPr/>
      <dgm:t>
        <a:bodyPr/>
        <a:lstStyle/>
        <a:p>
          <a:r>
            <a:rPr lang="es-ES" dirty="0" smtClean="0"/>
            <a:t>Afecta </a:t>
          </a:r>
          <a:r>
            <a:rPr lang="es-ES" b="1" dirty="0" smtClean="0">
              <a:solidFill>
                <a:srgbClr val="00B050"/>
              </a:solidFill>
            </a:rPr>
            <a:t>positivamente </a:t>
          </a:r>
          <a:r>
            <a:rPr lang="es-ES" dirty="0" smtClean="0"/>
            <a:t>a la fatiga y capacidad pulmonar</a:t>
          </a:r>
          <a:endParaRPr lang="es-ES" dirty="0"/>
        </a:p>
      </dgm:t>
    </dgm:pt>
    <dgm:pt modelId="{698281E2-E85F-4368-A90B-988EB6696F3A}" type="parTrans" cxnId="{56C8238F-5819-4CA6-9CCF-84FFA2929190}">
      <dgm:prSet/>
      <dgm:spPr/>
      <dgm:t>
        <a:bodyPr/>
        <a:lstStyle/>
        <a:p>
          <a:endParaRPr lang="es-ES"/>
        </a:p>
      </dgm:t>
    </dgm:pt>
    <dgm:pt modelId="{B396D1CA-91F5-476E-A0E5-28712F30D12E}" type="sibTrans" cxnId="{56C8238F-5819-4CA6-9CCF-84FFA2929190}">
      <dgm:prSet/>
      <dgm:spPr/>
      <dgm:t>
        <a:bodyPr/>
        <a:lstStyle/>
        <a:p>
          <a:endParaRPr lang="es-ES"/>
        </a:p>
      </dgm:t>
    </dgm:pt>
    <dgm:pt modelId="{E65712D2-3214-42FF-8EFD-1A84AA10BA20}" type="pres">
      <dgm:prSet presAssocID="{9035837C-7C25-4267-A851-0C3E1F7E0B42}" presName="Name0" presStyleCnt="0">
        <dgm:presLayoutVars>
          <dgm:dir/>
          <dgm:animLvl val="lvl"/>
          <dgm:resizeHandles val="exact"/>
        </dgm:presLayoutVars>
      </dgm:prSet>
      <dgm:spPr/>
      <dgm:t>
        <a:bodyPr/>
        <a:lstStyle/>
        <a:p>
          <a:endParaRPr lang="es-ES"/>
        </a:p>
      </dgm:t>
    </dgm:pt>
    <dgm:pt modelId="{FE3DE70C-C830-44A2-ACDB-E16A4F6ED176}" type="pres">
      <dgm:prSet presAssocID="{7A3C281A-266F-4975-85AE-02E5163BEC68}" presName="composite" presStyleCnt="0"/>
      <dgm:spPr/>
    </dgm:pt>
    <dgm:pt modelId="{51C26773-816A-4C06-8236-D72BEBA6D85B}" type="pres">
      <dgm:prSet presAssocID="{7A3C281A-266F-4975-85AE-02E5163BEC68}" presName="parTx" presStyleLbl="alignNode1" presStyleIdx="0" presStyleCnt="2">
        <dgm:presLayoutVars>
          <dgm:chMax val="0"/>
          <dgm:chPref val="0"/>
          <dgm:bulletEnabled val="1"/>
        </dgm:presLayoutVars>
      </dgm:prSet>
      <dgm:spPr/>
      <dgm:t>
        <a:bodyPr/>
        <a:lstStyle/>
        <a:p>
          <a:endParaRPr lang="es-ES"/>
        </a:p>
      </dgm:t>
    </dgm:pt>
    <dgm:pt modelId="{2A84A943-9373-497F-A8D2-6300040E0FC7}" type="pres">
      <dgm:prSet presAssocID="{7A3C281A-266F-4975-85AE-02E5163BEC68}" presName="desTx" presStyleLbl="alignAccFollowNode1" presStyleIdx="0" presStyleCnt="2">
        <dgm:presLayoutVars>
          <dgm:bulletEnabled val="1"/>
        </dgm:presLayoutVars>
      </dgm:prSet>
      <dgm:spPr/>
      <dgm:t>
        <a:bodyPr/>
        <a:lstStyle/>
        <a:p>
          <a:endParaRPr lang="es-ES"/>
        </a:p>
      </dgm:t>
    </dgm:pt>
    <dgm:pt modelId="{D065D798-CA75-43FE-96C4-C2A0F56013DD}" type="pres">
      <dgm:prSet presAssocID="{C37090A0-C095-4452-A85D-F0BFF0A5A24E}" presName="space" presStyleCnt="0"/>
      <dgm:spPr/>
    </dgm:pt>
    <dgm:pt modelId="{80F521DB-560C-4A58-9DD1-74624CD17397}" type="pres">
      <dgm:prSet presAssocID="{C5DB34E4-60F0-4707-A809-9F9667CD386A}" presName="composite" presStyleCnt="0"/>
      <dgm:spPr/>
    </dgm:pt>
    <dgm:pt modelId="{30830CEE-3BC6-4946-9362-8073F3A69BB2}" type="pres">
      <dgm:prSet presAssocID="{C5DB34E4-60F0-4707-A809-9F9667CD386A}" presName="parTx" presStyleLbl="alignNode1" presStyleIdx="1" presStyleCnt="2">
        <dgm:presLayoutVars>
          <dgm:chMax val="0"/>
          <dgm:chPref val="0"/>
          <dgm:bulletEnabled val="1"/>
        </dgm:presLayoutVars>
      </dgm:prSet>
      <dgm:spPr/>
      <dgm:t>
        <a:bodyPr/>
        <a:lstStyle/>
        <a:p>
          <a:endParaRPr lang="es-ES"/>
        </a:p>
      </dgm:t>
    </dgm:pt>
    <dgm:pt modelId="{8E71C4D0-9615-46BA-BF60-47AEA7A781F3}" type="pres">
      <dgm:prSet presAssocID="{C5DB34E4-60F0-4707-A809-9F9667CD386A}" presName="desTx" presStyleLbl="alignAccFollowNode1" presStyleIdx="1" presStyleCnt="2">
        <dgm:presLayoutVars>
          <dgm:bulletEnabled val="1"/>
        </dgm:presLayoutVars>
      </dgm:prSet>
      <dgm:spPr/>
      <dgm:t>
        <a:bodyPr/>
        <a:lstStyle/>
        <a:p>
          <a:endParaRPr lang="es-ES"/>
        </a:p>
      </dgm:t>
    </dgm:pt>
  </dgm:ptLst>
  <dgm:cxnLst>
    <dgm:cxn modelId="{F1825A29-B117-4028-A8E5-0E23F181671A}" type="presOf" srcId="{C5DB34E4-60F0-4707-A809-9F9667CD386A}" destId="{30830CEE-3BC6-4946-9362-8073F3A69BB2}" srcOrd="0" destOrd="0" presId="urn:microsoft.com/office/officeart/2005/8/layout/hList1"/>
    <dgm:cxn modelId="{8CC062CD-FEF6-47D8-A5E8-8A173ED8896B}" type="presOf" srcId="{F7BC9990-6A9B-4F75-A9A5-0DFA609199B5}" destId="{8E71C4D0-9615-46BA-BF60-47AEA7A781F3}" srcOrd="0" destOrd="0" presId="urn:microsoft.com/office/officeart/2005/8/layout/hList1"/>
    <dgm:cxn modelId="{D9607224-9656-4D3B-91B8-20492E9ADB6D}" srcId="{C5DB34E4-60F0-4707-A809-9F9667CD386A}" destId="{33E396A9-FD62-47A5-9BE3-A1362DB10BB9}" srcOrd="3" destOrd="0" parTransId="{B488C399-BB43-498F-BA05-C11F9E678456}" sibTransId="{D29C528B-B782-4E61-8090-B850064590F4}"/>
    <dgm:cxn modelId="{7653D22F-C474-4B5D-B087-DA2E5CD36903}" srcId="{7A3C281A-266F-4975-85AE-02E5163BEC68}" destId="{3C5EDD93-476E-4DB0-810A-20B5C769A14A}" srcOrd="0" destOrd="0" parTransId="{DD183BF7-1EBD-488B-925B-01D31C9007A8}" sibTransId="{3CEBDE95-6206-4EC6-980F-47E35CA278E5}"/>
    <dgm:cxn modelId="{DDD1CE3B-A448-428B-82CD-9F78C583DFA7}" type="presOf" srcId="{7A3C281A-266F-4975-85AE-02E5163BEC68}" destId="{51C26773-816A-4C06-8236-D72BEBA6D85B}" srcOrd="0" destOrd="0" presId="urn:microsoft.com/office/officeart/2005/8/layout/hList1"/>
    <dgm:cxn modelId="{AFE755B2-BC17-4DFA-804B-9E7A1CE0A257}" srcId="{C5DB34E4-60F0-4707-A809-9F9667CD386A}" destId="{F7BC9990-6A9B-4F75-A9A5-0DFA609199B5}" srcOrd="0" destOrd="0" parTransId="{54F5FE67-9C8C-4017-873A-B4F26F8AF6C3}" sibTransId="{7AE375CA-E5FB-42BA-B596-CA48FFCD457A}"/>
    <dgm:cxn modelId="{A5EB6CD8-EF69-4AEF-AEB8-3A253F8A3EBE}" srcId="{C5DB34E4-60F0-4707-A809-9F9667CD386A}" destId="{31397F13-B7FC-4F61-A730-D5ACCE6124CE}" srcOrd="1" destOrd="0" parTransId="{57A3C317-FBFF-4AB8-ADBF-693BBBDDD02C}" sibTransId="{70EF38BB-83E0-40D5-90DD-38CA18D6CC83}"/>
    <dgm:cxn modelId="{B44EB19E-947F-4FFA-B460-AF7DCC6153FB}" type="presOf" srcId="{37061EB8-0E32-4258-A8C2-3EB2A92B28D8}" destId="{8E71C4D0-9615-46BA-BF60-47AEA7A781F3}" srcOrd="0" destOrd="2" presId="urn:microsoft.com/office/officeart/2005/8/layout/hList1"/>
    <dgm:cxn modelId="{56C8238F-5819-4CA6-9CCF-84FFA2929190}" srcId="{C5DB34E4-60F0-4707-A809-9F9667CD386A}" destId="{011DAF84-41BC-426D-A4B4-F7A5FC19FC3A}" srcOrd="4" destOrd="0" parTransId="{698281E2-E85F-4368-A90B-988EB6696F3A}" sibTransId="{B396D1CA-91F5-476E-A0E5-28712F30D12E}"/>
    <dgm:cxn modelId="{52E916AD-C3F7-4CCC-B65E-0166E551C7C4}" type="presOf" srcId="{9035837C-7C25-4267-A851-0C3E1F7E0B42}" destId="{E65712D2-3214-42FF-8EFD-1A84AA10BA20}" srcOrd="0" destOrd="0" presId="urn:microsoft.com/office/officeart/2005/8/layout/hList1"/>
    <dgm:cxn modelId="{DD1E1954-6E2C-4E07-943E-D40E38ECAEE7}" srcId="{9035837C-7C25-4267-A851-0C3E1F7E0B42}" destId="{7A3C281A-266F-4975-85AE-02E5163BEC68}" srcOrd="0" destOrd="0" parTransId="{09DA8162-0390-430E-867D-4850ABA9AB58}" sibTransId="{C37090A0-C095-4452-A85D-F0BFF0A5A24E}"/>
    <dgm:cxn modelId="{BFEC8057-D8DF-48C5-81B7-9D72D6A2E980}" type="presOf" srcId="{33E396A9-FD62-47A5-9BE3-A1362DB10BB9}" destId="{8E71C4D0-9615-46BA-BF60-47AEA7A781F3}" srcOrd="0" destOrd="3" presId="urn:microsoft.com/office/officeart/2005/8/layout/hList1"/>
    <dgm:cxn modelId="{027240E3-0874-410C-9BFD-ADFCE1C07152}" srcId="{C5DB34E4-60F0-4707-A809-9F9667CD386A}" destId="{37061EB8-0E32-4258-A8C2-3EB2A92B28D8}" srcOrd="2" destOrd="0" parTransId="{398A5791-A00D-4C13-BD22-6220DCDDD337}" sibTransId="{8D81B4AF-ABDC-4678-9144-4DC21C8DC6F2}"/>
    <dgm:cxn modelId="{C93A5617-98F0-4948-B00E-4C855F548AB2}" srcId="{9035837C-7C25-4267-A851-0C3E1F7E0B42}" destId="{C5DB34E4-60F0-4707-A809-9F9667CD386A}" srcOrd="1" destOrd="0" parTransId="{4456DC4F-5E33-4E01-A616-2EA826D86D42}" sibTransId="{3DD07B48-8A44-4329-9BE8-D477DF3C36A6}"/>
    <dgm:cxn modelId="{B8409DDD-2C05-4FF3-82BA-5F641931E041}" type="presOf" srcId="{011DAF84-41BC-426D-A4B4-F7A5FC19FC3A}" destId="{8E71C4D0-9615-46BA-BF60-47AEA7A781F3}" srcOrd="0" destOrd="4" presId="urn:microsoft.com/office/officeart/2005/8/layout/hList1"/>
    <dgm:cxn modelId="{26109383-BD69-4DD5-95D8-5FA604F48B1B}" type="presOf" srcId="{3B008F73-9D0E-454D-97C0-B7FA9A2E5C90}" destId="{2A84A943-9373-497F-A8D2-6300040E0FC7}" srcOrd="0" destOrd="4" presId="urn:microsoft.com/office/officeart/2005/8/layout/hList1"/>
    <dgm:cxn modelId="{264FE85D-F509-4FA6-90A3-B92C4B4ADC74}" type="presOf" srcId="{278C5438-6195-4834-AB92-035D7C324A7A}" destId="{2A84A943-9373-497F-A8D2-6300040E0FC7}" srcOrd="0" destOrd="1" presId="urn:microsoft.com/office/officeart/2005/8/layout/hList1"/>
    <dgm:cxn modelId="{325E8512-608C-4FA2-9402-4EF15805E7B2}" type="presOf" srcId="{E11A363B-6323-4074-AE41-C858A53BE8A9}" destId="{2A84A943-9373-497F-A8D2-6300040E0FC7}" srcOrd="0" destOrd="3" presId="urn:microsoft.com/office/officeart/2005/8/layout/hList1"/>
    <dgm:cxn modelId="{6E63D959-CB15-4F20-BF77-76037A1E364D}" srcId="{7A3C281A-266F-4975-85AE-02E5163BEC68}" destId="{278C5438-6195-4834-AB92-035D7C324A7A}" srcOrd="1" destOrd="0" parTransId="{E220EC38-95C6-4D48-B632-23D37F39837C}" sibTransId="{FD48289B-1828-4C1A-9800-CE990EC754FB}"/>
    <dgm:cxn modelId="{3A661D92-FFB2-4D29-959C-7222BE394ECA}" srcId="{7A3C281A-266F-4975-85AE-02E5163BEC68}" destId="{E11A363B-6323-4074-AE41-C858A53BE8A9}" srcOrd="3" destOrd="0" parTransId="{131AAA07-3711-42FB-BED0-E1D18B2F5C74}" sibTransId="{F4E3BABF-396B-41E8-83DC-60D7793AE0BE}"/>
    <dgm:cxn modelId="{520B2F0F-1D80-41D6-89FA-DFFAC7E77ED6}" srcId="{7A3C281A-266F-4975-85AE-02E5163BEC68}" destId="{11B9C3A1-0850-4382-BA17-DE3759752D22}" srcOrd="2" destOrd="0" parTransId="{CF3ABB01-5DB1-434C-A813-3F8544A5E94F}" sibTransId="{696B0D0A-A61B-47C7-A930-CFFD473F298D}"/>
    <dgm:cxn modelId="{29F07446-598B-4D57-9728-EDEE43388DB3}" srcId="{7A3C281A-266F-4975-85AE-02E5163BEC68}" destId="{3B008F73-9D0E-454D-97C0-B7FA9A2E5C90}" srcOrd="4" destOrd="0" parTransId="{9BF9CEC0-B45D-4CA0-A43A-EE56BF9AC997}" sibTransId="{51C54FED-F9FB-430D-8633-91C373E84837}"/>
    <dgm:cxn modelId="{D7CDDFE1-0276-4A02-887E-C4628AC45243}" type="presOf" srcId="{11B9C3A1-0850-4382-BA17-DE3759752D22}" destId="{2A84A943-9373-497F-A8D2-6300040E0FC7}" srcOrd="0" destOrd="2" presId="urn:microsoft.com/office/officeart/2005/8/layout/hList1"/>
    <dgm:cxn modelId="{BE07628A-E4F1-451E-8667-149E60949D08}" type="presOf" srcId="{31397F13-B7FC-4F61-A730-D5ACCE6124CE}" destId="{8E71C4D0-9615-46BA-BF60-47AEA7A781F3}" srcOrd="0" destOrd="1" presId="urn:microsoft.com/office/officeart/2005/8/layout/hList1"/>
    <dgm:cxn modelId="{235EFFF1-2C32-4C4C-A427-0BE0A6374A7A}" type="presOf" srcId="{3C5EDD93-476E-4DB0-810A-20B5C769A14A}" destId="{2A84A943-9373-497F-A8D2-6300040E0FC7}" srcOrd="0" destOrd="0" presId="urn:microsoft.com/office/officeart/2005/8/layout/hList1"/>
    <dgm:cxn modelId="{AC7C891C-2E0E-46DC-87D3-330ACC3B79C5}" type="presParOf" srcId="{E65712D2-3214-42FF-8EFD-1A84AA10BA20}" destId="{FE3DE70C-C830-44A2-ACDB-E16A4F6ED176}" srcOrd="0" destOrd="0" presId="urn:microsoft.com/office/officeart/2005/8/layout/hList1"/>
    <dgm:cxn modelId="{16392EFF-4B36-4DB2-9342-72EF315BC31A}" type="presParOf" srcId="{FE3DE70C-C830-44A2-ACDB-E16A4F6ED176}" destId="{51C26773-816A-4C06-8236-D72BEBA6D85B}" srcOrd="0" destOrd="0" presId="urn:microsoft.com/office/officeart/2005/8/layout/hList1"/>
    <dgm:cxn modelId="{F4C24DBD-B841-4F36-BEA6-287FB6506EDB}" type="presParOf" srcId="{FE3DE70C-C830-44A2-ACDB-E16A4F6ED176}" destId="{2A84A943-9373-497F-A8D2-6300040E0FC7}" srcOrd="1" destOrd="0" presId="urn:microsoft.com/office/officeart/2005/8/layout/hList1"/>
    <dgm:cxn modelId="{DEB5D5A2-4146-4BE2-8147-87D2DAD6665B}" type="presParOf" srcId="{E65712D2-3214-42FF-8EFD-1A84AA10BA20}" destId="{D065D798-CA75-43FE-96C4-C2A0F56013DD}" srcOrd="1" destOrd="0" presId="urn:microsoft.com/office/officeart/2005/8/layout/hList1"/>
    <dgm:cxn modelId="{FEF5FE19-2585-4983-B66A-EB3157956A1F}" type="presParOf" srcId="{E65712D2-3214-42FF-8EFD-1A84AA10BA20}" destId="{80F521DB-560C-4A58-9DD1-74624CD17397}" srcOrd="2" destOrd="0" presId="urn:microsoft.com/office/officeart/2005/8/layout/hList1"/>
    <dgm:cxn modelId="{E1CE9724-349F-4684-9CB9-65C43414F750}" type="presParOf" srcId="{80F521DB-560C-4A58-9DD1-74624CD17397}" destId="{30830CEE-3BC6-4946-9362-8073F3A69BB2}" srcOrd="0" destOrd="0" presId="urn:microsoft.com/office/officeart/2005/8/layout/hList1"/>
    <dgm:cxn modelId="{69419C2E-BE17-431A-8C26-862C0BFA8D31}" type="presParOf" srcId="{80F521DB-560C-4A58-9DD1-74624CD17397}" destId="{8E71C4D0-9615-46BA-BF60-47AEA7A781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0F82C-0386-4EAA-8A36-FB0A9CAAA9D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5B9AF7CE-4E75-4BDD-8F6F-D39219A2A57C}">
      <dgm:prSet phldrT="[Texto]"/>
      <dgm:spPr/>
      <dgm:t>
        <a:bodyPr/>
        <a:lstStyle/>
        <a:p>
          <a:r>
            <a:rPr lang="es-ES" dirty="0" smtClean="0"/>
            <a:t>PUEDO HACER ESFUERZO(ENTRENAR)</a:t>
          </a:r>
          <a:endParaRPr lang="es-ES" dirty="0"/>
        </a:p>
      </dgm:t>
    </dgm:pt>
    <dgm:pt modelId="{61C7DA71-E0A4-4FB8-B493-DD4DE9801E70}" type="parTrans" cxnId="{6354F600-F5E3-49B7-9736-DF30C21099CA}">
      <dgm:prSet/>
      <dgm:spPr/>
      <dgm:t>
        <a:bodyPr/>
        <a:lstStyle/>
        <a:p>
          <a:endParaRPr lang="es-ES"/>
        </a:p>
      </dgm:t>
    </dgm:pt>
    <dgm:pt modelId="{7126F8C8-4D6D-42BF-AE39-0D830ED6EBEC}" type="sibTrans" cxnId="{6354F600-F5E3-49B7-9736-DF30C21099CA}">
      <dgm:prSet/>
      <dgm:spPr/>
      <dgm:t>
        <a:bodyPr/>
        <a:lstStyle/>
        <a:p>
          <a:endParaRPr lang="es-ES"/>
        </a:p>
      </dgm:t>
    </dgm:pt>
    <dgm:pt modelId="{223E412B-47D4-4EA7-A406-D732865426D4}">
      <dgm:prSet phldrT="[Texto]"/>
      <dgm:spPr/>
      <dgm:t>
        <a:bodyPr/>
        <a:lstStyle/>
        <a:p>
          <a:r>
            <a:rPr lang="es-ES" dirty="0" smtClean="0"/>
            <a:t>NO ESTOY BIEN,PERO ALGO PODEMOS HACER</a:t>
          </a:r>
          <a:endParaRPr lang="es-ES" dirty="0"/>
        </a:p>
      </dgm:t>
    </dgm:pt>
    <dgm:pt modelId="{687CF423-088B-494E-82A2-1A661B83DA2D}" type="parTrans" cxnId="{31FFD1F4-A8D8-41D1-889D-10483E31CC80}">
      <dgm:prSet/>
      <dgm:spPr/>
      <dgm:t>
        <a:bodyPr/>
        <a:lstStyle/>
        <a:p>
          <a:endParaRPr lang="es-ES"/>
        </a:p>
      </dgm:t>
    </dgm:pt>
    <dgm:pt modelId="{F4E2468E-5624-49AB-A101-922658D86B8C}" type="sibTrans" cxnId="{31FFD1F4-A8D8-41D1-889D-10483E31CC80}">
      <dgm:prSet/>
      <dgm:spPr/>
      <dgm:t>
        <a:bodyPr/>
        <a:lstStyle/>
        <a:p>
          <a:endParaRPr lang="es-ES"/>
        </a:p>
      </dgm:t>
    </dgm:pt>
    <dgm:pt modelId="{F2695360-7CD0-4B6F-9F3E-E5BA65583AD5}">
      <dgm:prSet phldrT="[Texto]"/>
      <dgm:spPr/>
      <dgm:t>
        <a:bodyPr/>
        <a:lstStyle/>
        <a:p>
          <a:r>
            <a:rPr lang="es-ES" dirty="0" smtClean="0"/>
            <a:t>NO PUEDO HACER ESFUERZO</a:t>
          </a:r>
          <a:endParaRPr lang="es-ES" dirty="0"/>
        </a:p>
      </dgm:t>
    </dgm:pt>
    <dgm:pt modelId="{8B1F7FBD-6680-4230-89CB-B5F157046CD2}" type="parTrans" cxnId="{64F2FB3A-C323-4D25-822E-27B5515FD94B}">
      <dgm:prSet/>
      <dgm:spPr/>
      <dgm:t>
        <a:bodyPr/>
        <a:lstStyle/>
        <a:p>
          <a:endParaRPr lang="es-ES"/>
        </a:p>
      </dgm:t>
    </dgm:pt>
    <dgm:pt modelId="{5359A5D1-5C1A-4333-BBC0-1086692BFA26}" type="sibTrans" cxnId="{64F2FB3A-C323-4D25-822E-27B5515FD94B}">
      <dgm:prSet/>
      <dgm:spPr/>
      <dgm:t>
        <a:bodyPr/>
        <a:lstStyle/>
        <a:p>
          <a:endParaRPr lang="es-ES"/>
        </a:p>
      </dgm:t>
    </dgm:pt>
    <dgm:pt modelId="{1907A590-75C7-48BA-BF0A-930D97B2EEEE}" type="pres">
      <dgm:prSet presAssocID="{FE70F82C-0386-4EAA-8A36-FB0A9CAAA9DA}" presName="linear" presStyleCnt="0">
        <dgm:presLayoutVars>
          <dgm:dir/>
          <dgm:resizeHandles val="exact"/>
        </dgm:presLayoutVars>
      </dgm:prSet>
      <dgm:spPr/>
      <dgm:t>
        <a:bodyPr/>
        <a:lstStyle/>
        <a:p>
          <a:endParaRPr lang="es-ES"/>
        </a:p>
      </dgm:t>
    </dgm:pt>
    <dgm:pt modelId="{EA826E5A-2665-4453-9B42-FFC76DF384F1}" type="pres">
      <dgm:prSet presAssocID="{5B9AF7CE-4E75-4BDD-8F6F-D39219A2A57C}" presName="comp" presStyleCnt="0"/>
      <dgm:spPr/>
    </dgm:pt>
    <dgm:pt modelId="{74F573DA-9631-4460-865D-4E294CC5A57F}" type="pres">
      <dgm:prSet presAssocID="{5B9AF7CE-4E75-4BDD-8F6F-D39219A2A57C}" presName="box" presStyleLbl="node1" presStyleIdx="0" presStyleCnt="3"/>
      <dgm:spPr/>
      <dgm:t>
        <a:bodyPr/>
        <a:lstStyle/>
        <a:p>
          <a:endParaRPr lang="es-ES"/>
        </a:p>
      </dgm:t>
    </dgm:pt>
    <dgm:pt modelId="{84A3297A-F339-42BD-93A3-8EE6EF22B7EE}" type="pres">
      <dgm:prSet presAssocID="{5B9AF7CE-4E75-4BDD-8F6F-D39219A2A57C}" presName="img" presStyleLbl="fgImgPlace1" presStyleIdx="0" presStyleCnt="3"/>
      <dgm:spPr>
        <a:blipFill rotWithShape="1">
          <a:blip xmlns:r="http://schemas.openxmlformats.org/officeDocument/2006/relationships" r:embed="rId1"/>
          <a:stretch>
            <a:fillRect/>
          </a:stretch>
        </a:blipFill>
      </dgm:spPr>
    </dgm:pt>
    <dgm:pt modelId="{66921601-CB60-405B-94EF-07B3AD6B64D5}" type="pres">
      <dgm:prSet presAssocID="{5B9AF7CE-4E75-4BDD-8F6F-D39219A2A57C}" presName="text" presStyleLbl="node1" presStyleIdx="0" presStyleCnt="3">
        <dgm:presLayoutVars>
          <dgm:bulletEnabled val="1"/>
        </dgm:presLayoutVars>
      </dgm:prSet>
      <dgm:spPr/>
      <dgm:t>
        <a:bodyPr/>
        <a:lstStyle/>
        <a:p>
          <a:endParaRPr lang="es-ES"/>
        </a:p>
      </dgm:t>
    </dgm:pt>
    <dgm:pt modelId="{0D21D078-7487-499A-90D2-CC4781F686D3}" type="pres">
      <dgm:prSet presAssocID="{7126F8C8-4D6D-42BF-AE39-0D830ED6EBEC}" presName="spacer" presStyleCnt="0"/>
      <dgm:spPr/>
    </dgm:pt>
    <dgm:pt modelId="{3E2394D1-5D9B-46EC-8E63-8CFE7C08AA70}" type="pres">
      <dgm:prSet presAssocID="{223E412B-47D4-4EA7-A406-D732865426D4}" presName="comp" presStyleCnt="0"/>
      <dgm:spPr/>
    </dgm:pt>
    <dgm:pt modelId="{1EFD666F-58E7-411A-B3D3-ABCD1782C89B}" type="pres">
      <dgm:prSet presAssocID="{223E412B-47D4-4EA7-A406-D732865426D4}" presName="box" presStyleLbl="node1" presStyleIdx="1" presStyleCnt="3"/>
      <dgm:spPr/>
      <dgm:t>
        <a:bodyPr/>
        <a:lstStyle/>
        <a:p>
          <a:endParaRPr lang="es-ES"/>
        </a:p>
      </dgm:t>
    </dgm:pt>
    <dgm:pt modelId="{AA97F79B-4118-4A62-A3C4-1C6FB7DDCED5}" type="pres">
      <dgm:prSet presAssocID="{223E412B-47D4-4EA7-A406-D732865426D4}" presName="img" presStyleLbl="fgImgPlace1" presStyleIdx="1" presStyleCnt="3"/>
      <dgm:spPr>
        <a:blipFill rotWithShape="1">
          <a:blip xmlns:r="http://schemas.openxmlformats.org/officeDocument/2006/relationships" r:embed="rId2"/>
          <a:stretch>
            <a:fillRect/>
          </a:stretch>
        </a:blipFill>
      </dgm:spPr>
    </dgm:pt>
    <dgm:pt modelId="{64DA23C0-42BB-401C-B63D-25F045E8FD8D}" type="pres">
      <dgm:prSet presAssocID="{223E412B-47D4-4EA7-A406-D732865426D4}" presName="text" presStyleLbl="node1" presStyleIdx="1" presStyleCnt="3">
        <dgm:presLayoutVars>
          <dgm:bulletEnabled val="1"/>
        </dgm:presLayoutVars>
      </dgm:prSet>
      <dgm:spPr/>
      <dgm:t>
        <a:bodyPr/>
        <a:lstStyle/>
        <a:p>
          <a:endParaRPr lang="es-ES"/>
        </a:p>
      </dgm:t>
    </dgm:pt>
    <dgm:pt modelId="{E4D5237F-E856-4123-B9C1-832E108E0821}" type="pres">
      <dgm:prSet presAssocID="{F4E2468E-5624-49AB-A101-922658D86B8C}" presName="spacer" presStyleCnt="0"/>
      <dgm:spPr/>
    </dgm:pt>
    <dgm:pt modelId="{CD600EE6-FF43-4568-9D8E-35768C963295}" type="pres">
      <dgm:prSet presAssocID="{F2695360-7CD0-4B6F-9F3E-E5BA65583AD5}" presName="comp" presStyleCnt="0"/>
      <dgm:spPr/>
    </dgm:pt>
    <dgm:pt modelId="{AAA5C6E0-95E9-4AE1-B0AF-111179A14B4B}" type="pres">
      <dgm:prSet presAssocID="{F2695360-7CD0-4B6F-9F3E-E5BA65583AD5}" presName="box" presStyleLbl="node1" presStyleIdx="2" presStyleCnt="3"/>
      <dgm:spPr/>
      <dgm:t>
        <a:bodyPr/>
        <a:lstStyle/>
        <a:p>
          <a:endParaRPr lang="es-ES"/>
        </a:p>
      </dgm:t>
    </dgm:pt>
    <dgm:pt modelId="{3C67F5F8-1D31-41D3-B8ED-318359F509C7}" type="pres">
      <dgm:prSet presAssocID="{F2695360-7CD0-4B6F-9F3E-E5BA65583AD5}" presName="img" presStyleLbl="fgImgPlace1" presStyleIdx="2" presStyleCnt="3"/>
      <dgm:spPr>
        <a:blipFill rotWithShape="1">
          <a:blip xmlns:r="http://schemas.openxmlformats.org/officeDocument/2006/relationships" r:embed="rId3"/>
          <a:stretch>
            <a:fillRect/>
          </a:stretch>
        </a:blipFill>
      </dgm:spPr>
    </dgm:pt>
    <dgm:pt modelId="{4B0ADA85-9DE3-4408-A4CE-5DFD94DD7737}" type="pres">
      <dgm:prSet presAssocID="{F2695360-7CD0-4B6F-9F3E-E5BA65583AD5}" presName="text" presStyleLbl="node1" presStyleIdx="2" presStyleCnt="3">
        <dgm:presLayoutVars>
          <dgm:bulletEnabled val="1"/>
        </dgm:presLayoutVars>
      </dgm:prSet>
      <dgm:spPr/>
      <dgm:t>
        <a:bodyPr/>
        <a:lstStyle/>
        <a:p>
          <a:endParaRPr lang="es-ES"/>
        </a:p>
      </dgm:t>
    </dgm:pt>
  </dgm:ptLst>
  <dgm:cxnLst>
    <dgm:cxn modelId="{14A6B4FC-F4B6-40EB-98AC-32FE7373635F}" type="presOf" srcId="{5B9AF7CE-4E75-4BDD-8F6F-D39219A2A57C}" destId="{66921601-CB60-405B-94EF-07B3AD6B64D5}" srcOrd="1" destOrd="0" presId="urn:microsoft.com/office/officeart/2005/8/layout/vList4"/>
    <dgm:cxn modelId="{6DAD6080-B338-4D0D-A759-DB5B7A795F3C}" type="presOf" srcId="{223E412B-47D4-4EA7-A406-D732865426D4}" destId="{1EFD666F-58E7-411A-B3D3-ABCD1782C89B}" srcOrd="0" destOrd="0" presId="urn:microsoft.com/office/officeart/2005/8/layout/vList4"/>
    <dgm:cxn modelId="{16E04522-3CF3-4781-9B55-81CB0982A54A}" type="presOf" srcId="{FE70F82C-0386-4EAA-8A36-FB0A9CAAA9DA}" destId="{1907A590-75C7-48BA-BF0A-930D97B2EEEE}" srcOrd="0" destOrd="0" presId="urn:microsoft.com/office/officeart/2005/8/layout/vList4"/>
    <dgm:cxn modelId="{E0CB0AF2-9068-425C-96E3-1FFAB4D0D266}" type="presOf" srcId="{5B9AF7CE-4E75-4BDD-8F6F-D39219A2A57C}" destId="{74F573DA-9631-4460-865D-4E294CC5A57F}" srcOrd="0" destOrd="0" presId="urn:microsoft.com/office/officeart/2005/8/layout/vList4"/>
    <dgm:cxn modelId="{463D1475-2542-48C5-8E98-98BA9F77D724}" type="presOf" srcId="{F2695360-7CD0-4B6F-9F3E-E5BA65583AD5}" destId="{AAA5C6E0-95E9-4AE1-B0AF-111179A14B4B}" srcOrd="0" destOrd="0" presId="urn:microsoft.com/office/officeart/2005/8/layout/vList4"/>
    <dgm:cxn modelId="{31FFD1F4-A8D8-41D1-889D-10483E31CC80}" srcId="{FE70F82C-0386-4EAA-8A36-FB0A9CAAA9DA}" destId="{223E412B-47D4-4EA7-A406-D732865426D4}" srcOrd="1" destOrd="0" parTransId="{687CF423-088B-494E-82A2-1A661B83DA2D}" sibTransId="{F4E2468E-5624-49AB-A101-922658D86B8C}"/>
    <dgm:cxn modelId="{64F2FB3A-C323-4D25-822E-27B5515FD94B}" srcId="{FE70F82C-0386-4EAA-8A36-FB0A9CAAA9DA}" destId="{F2695360-7CD0-4B6F-9F3E-E5BA65583AD5}" srcOrd="2" destOrd="0" parTransId="{8B1F7FBD-6680-4230-89CB-B5F157046CD2}" sibTransId="{5359A5D1-5C1A-4333-BBC0-1086692BFA26}"/>
    <dgm:cxn modelId="{7107C66A-7E3D-414E-A893-C350F337EBF8}" type="presOf" srcId="{223E412B-47D4-4EA7-A406-D732865426D4}" destId="{64DA23C0-42BB-401C-B63D-25F045E8FD8D}" srcOrd="1" destOrd="0" presId="urn:microsoft.com/office/officeart/2005/8/layout/vList4"/>
    <dgm:cxn modelId="{6354F600-F5E3-49B7-9736-DF30C21099CA}" srcId="{FE70F82C-0386-4EAA-8A36-FB0A9CAAA9DA}" destId="{5B9AF7CE-4E75-4BDD-8F6F-D39219A2A57C}" srcOrd="0" destOrd="0" parTransId="{61C7DA71-E0A4-4FB8-B493-DD4DE9801E70}" sibTransId="{7126F8C8-4D6D-42BF-AE39-0D830ED6EBEC}"/>
    <dgm:cxn modelId="{E7BEDCED-68E8-4C8E-98E3-1BE9AF8836E3}" type="presOf" srcId="{F2695360-7CD0-4B6F-9F3E-E5BA65583AD5}" destId="{4B0ADA85-9DE3-4408-A4CE-5DFD94DD7737}" srcOrd="1" destOrd="0" presId="urn:microsoft.com/office/officeart/2005/8/layout/vList4"/>
    <dgm:cxn modelId="{10B3749B-DD2C-480B-B2CB-F54C5AE33B9C}" type="presParOf" srcId="{1907A590-75C7-48BA-BF0A-930D97B2EEEE}" destId="{EA826E5A-2665-4453-9B42-FFC76DF384F1}" srcOrd="0" destOrd="0" presId="urn:microsoft.com/office/officeart/2005/8/layout/vList4"/>
    <dgm:cxn modelId="{F8C25FA5-CA37-4C83-B67F-AE3D75F2E068}" type="presParOf" srcId="{EA826E5A-2665-4453-9B42-FFC76DF384F1}" destId="{74F573DA-9631-4460-865D-4E294CC5A57F}" srcOrd="0" destOrd="0" presId="urn:microsoft.com/office/officeart/2005/8/layout/vList4"/>
    <dgm:cxn modelId="{17141FF3-F45B-4C18-A8B5-24E1B77B5D11}" type="presParOf" srcId="{EA826E5A-2665-4453-9B42-FFC76DF384F1}" destId="{84A3297A-F339-42BD-93A3-8EE6EF22B7EE}" srcOrd="1" destOrd="0" presId="urn:microsoft.com/office/officeart/2005/8/layout/vList4"/>
    <dgm:cxn modelId="{CFAEA7A5-6E03-446B-A270-695E4EA0B7A2}" type="presParOf" srcId="{EA826E5A-2665-4453-9B42-FFC76DF384F1}" destId="{66921601-CB60-405B-94EF-07B3AD6B64D5}" srcOrd="2" destOrd="0" presId="urn:microsoft.com/office/officeart/2005/8/layout/vList4"/>
    <dgm:cxn modelId="{7CBC16B6-5A19-4158-9007-6C65961A25C2}" type="presParOf" srcId="{1907A590-75C7-48BA-BF0A-930D97B2EEEE}" destId="{0D21D078-7487-499A-90D2-CC4781F686D3}" srcOrd="1" destOrd="0" presId="urn:microsoft.com/office/officeart/2005/8/layout/vList4"/>
    <dgm:cxn modelId="{81F52600-88CD-4990-AA9C-8A8FB361CBB3}" type="presParOf" srcId="{1907A590-75C7-48BA-BF0A-930D97B2EEEE}" destId="{3E2394D1-5D9B-46EC-8E63-8CFE7C08AA70}" srcOrd="2" destOrd="0" presId="urn:microsoft.com/office/officeart/2005/8/layout/vList4"/>
    <dgm:cxn modelId="{F97A6B34-8D7B-48EF-9CC4-43AFB1FEBC9E}" type="presParOf" srcId="{3E2394D1-5D9B-46EC-8E63-8CFE7C08AA70}" destId="{1EFD666F-58E7-411A-B3D3-ABCD1782C89B}" srcOrd="0" destOrd="0" presId="urn:microsoft.com/office/officeart/2005/8/layout/vList4"/>
    <dgm:cxn modelId="{3CEE81C3-D36A-4240-865F-DC332F932AF5}" type="presParOf" srcId="{3E2394D1-5D9B-46EC-8E63-8CFE7C08AA70}" destId="{AA97F79B-4118-4A62-A3C4-1C6FB7DDCED5}" srcOrd="1" destOrd="0" presId="urn:microsoft.com/office/officeart/2005/8/layout/vList4"/>
    <dgm:cxn modelId="{9377B5AE-B4C9-4D79-BF9A-CAFEE37CE772}" type="presParOf" srcId="{3E2394D1-5D9B-46EC-8E63-8CFE7C08AA70}" destId="{64DA23C0-42BB-401C-B63D-25F045E8FD8D}" srcOrd="2" destOrd="0" presId="urn:microsoft.com/office/officeart/2005/8/layout/vList4"/>
    <dgm:cxn modelId="{4E759442-B617-4763-B25F-8EC987F3FC9B}" type="presParOf" srcId="{1907A590-75C7-48BA-BF0A-930D97B2EEEE}" destId="{E4D5237F-E856-4123-B9C1-832E108E0821}" srcOrd="3" destOrd="0" presId="urn:microsoft.com/office/officeart/2005/8/layout/vList4"/>
    <dgm:cxn modelId="{9B41D9AB-DD41-4471-8795-638C50B27A00}" type="presParOf" srcId="{1907A590-75C7-48BA-BF0A-930D97B2EEEE}" destId="{CD600EE6-FF43-4568-9D8E-35768C963295}" srcOrd="4" destOrd="0" presId="urn:microsoft.com/office/officeart/2005/8/layout/vList4"/>
    <dgm:cxn modelId="{BD40AC51-13FE-41DE-839D-C0EED301F5F0}" type="presParOf" srcId="{CD600EE6-FF43-4568-9D8E-35768C963295}" destId="{AAA5C6E0-95E9-4AE1-B0AF-111179A14B4B}" srcOrd="0" destOrd="0" presId="urn:microsoft.com/office/officeart/2005/8/layout/vList4"/>
    <dgm:cxn modelId="{91DBC1E1-5FEB-479D-83E7-8742180EC82C}" type="presParOf" srcId="{CD600EE6-FF43-4568-9D8E-35768C963295}" destId="{3C67F5F8-1D31-41D3-B8ED-318359F509C7}" srcOrd="1" destOrd="0" presId="urn:microsoft.com/office/officeart/2005/8/layout/vList4"/>
    <dgm:cxn modelId="{8E7ECE3A-B66A-4C38-859D-FFDD0ED9A875}" type="presParOf" srcId="{CD600EE6-FF43-4568-9D8E-35768C963295}" destId="{4B0ADA85-9DE3-4408-A4CE-5DFD94DD773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1AABF-8CE1-40DB-8443-E2376234F5D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61B668D2-2926-4665-9D36-59DCBD9C0E0D}">
      <dgm:prSet phldrT="[Texto]"/>
      <dgm:spPr/>
      <dgm:t>
        <a:bodyPr/>
        <a:lstStyle/>
        <a:p>
          <a:r>
            <a:rPr lang="es-ES" dirty="0" smtClean="0"/>
            <a:t>- Mujer</a:t>
          </a:r>
        </a:p>
        <a:p>
          <a:r>
            <a:rPr lang="es-ES" dirty="0" smtClean="0"/>
            <a:t>- 60 AÑOS</a:t>
          </a:r>
        </a:p>
        <a:p>
          <a:r>
            <a:rPr lang="es-ES" dirty="0" smtClean="0"/>
            <a:t>- Menopáusica</a:t>
          </a:r>
        </a:p>
        <a:p>
          <a:r>
            <a:rPr lang="es-ES" dirty="0" smtClean="0"/>
            <a:t>- osteoporosis</a:t>
          </a:r>
        </a:p>
        <a:p>
          <a:r>
            <a:rPr lang="es-ES" dirty="0" smtClean="0"/>
            <a:t>-Sedentaria</a:t>
          </a:r>
        </a:p>
        <a:p>
          <a:r>
            <a:rPr lang="es-ES" dirty="0" smtClean="0"/>
            <a:t>- Depresión</a:t>
          </a:r>
        </a:p>
      </dgm:t>
    </dgm:pt>
    <dgm:pt modelId="{8CEC43D1-3740-494B-AF88-458792692C4D}" type="parTrans" cxnId="{A86214DC-6822-49D8-833B-2158776C333C}">
      <dgm:prSet/>
      <dgm:spPr/>
      <dgm:t>
        <a:bodyPr/>
        <a:lstStyle/>
        <a:p>
          <a:endParaRPr lang="es-ES"/>
        </a:p>
      </dgm:t>
    </dgm:pt>
    <dgm:pt modelId="{E0BD09CD-E0BC-4F6B-A634-D487DEEECABC}" type="sibTrans" cxnId="{A86214DC-6822-49D8-833B-2158776C333C}">
      <dgm:prSet/>
      <dgm:spPr/>
      <dgm:t>
        <a:bodyPr/>
        <a:lstStyle/>
        <a:p>
          <a:endParaRPr lang="es-ES"/>
        </a:p>
      </dgm:t>
    </dgm:pt>
    <dgm:pt modelId="{7CC96472-F9A1-4BC3-88C9-8C52356D72B3}">
      <dgm:prSet phldrT="[Texto]"/>
      <dgm:spPr/>
      <dgm:t>
        <a:bodyPr/>
        <a:lstStyle/>
        <a:p>
          <a:r>
            <a:rPr lang="es-ES" dirty="0" smtClean="0"/>
            <a:t>Hipertensión pulmonar</a:t>
          </a:r>
          <a:endParaRPr lang="es-ES" dirty="0"/>
        </a:p>
      </dgm:t>
    </dgm:pt>
    <dgm:pt modelId="{DBDA72D7-B7CE-486A-8318-652B0EF85E3D}" type="parTrans" cxnId="{280195DF-C392-4AB0-BBD5-7B1EF53ACD3C}">
      <dgm:prSet/>
      <dgm:spPr/>
      <dgm:t>
        <a:bodyPr/>
        <a:lstStyle/>
        <a:p>
          <a:endParaRPr lang="es-ES"/>
        </a:p>
      </dgm:t>
    </dgm:pt>
    <dgm:pt modelId="{2EF9443C-5AF4-43E0-8D7C-F06DBC3FF040}" type="sibTrans" cxnId="{280195DF-C392-4AB0-BBD5-7B1EF53ACD3C}">
      <dgm:prSet/>
      <dgm:spPr/>
      <dgm:t>
        <a:bodyPr/>
        <a:lstStyle/>
        <a:p>
          <a:endParaRPr lang="es-ES"/>
        </a:p>
      </dgm:t>
    </dgm:pt>
    <dgm:pt modelId="{D813D8CF-00FE-4A57-B8D8-6B86D1EE3CED}">
      <dgm:prSet phldrT="[Texto]"/>
      <dgm:spPr/>
      <dgm:t>
        <a:bodyPr/>
        <a:lstStyle/>
        <a:p>
          <a:r>
            <a:rPr lang="es-ES" dirty="0" smtClean="0"/>
            <a:t>Síndrome de Raynaud</a:t>
          </a:r>
          <a:endParaRPr lang="es-ES" dirty="0"/>
        </a:p>
      </dgm:t>
    </dgm:pt>
    <dgm:pt modelId="{C8FDC097-D158-4A7D-BF0E-F5E817D948C4}" type="parTrans" cxnId="{7E9E541B-198F-4D4D-AF1A-626F1B99D079}">
      <dgm:prSet/>
      <dgm:spPr/>
      <dgm:t>
        <a:bodyPr/>
        <a:lstStyle/>
        <a:p>
          <a:endParaRPr lang="es-ES"/>
        </a:p>
      </dgm:t>
    </dgm:pt>
    <dgm:pt modelId="{009D0863-126A-4AB3-AF47-CB8FA5F7EE70}" type="sibTrans" cxnId="{7E9E541B-198F-4D4D-AF1A-626F1B99D079}">
      <dgm:prSet/>
      <dgm:spPr/>
      <dgm:t>
        <a:bodyPr/>
        <a:lstStyle/>
        <a:p>
          <a:endParaRPr lang="es-ES"/>
        </a:p>
      </dgm:t>
    </dgm:pt>
    <dgm:pt modelId="{1D59BF47-A469-4037-BE27-8AF8AFE7EB2D}">
      <dgm:prSet phldrT="[Texto]"/>
      <dgm:spPr/>
      <dgm:t>
        <a:bodyPr/>
        <a:lstStyle/>
        <a:p>
          <a:r>
            <a:rPr lang="es-ES" dirty="0" smtClean="0"/>
            <a:t>Dolor crónico de espalda zona lumbar</a:t>
          </a:r>
          <a:endParaRPr lang="es-ES" dirty="0"/>
        </a:p>
      </dgm:t>
    </dgm:pt>
    <dgm:pt modelId="{6F863962-D132-453A-AA39-51E68E18BE92}" type="parTrans" cxnId="{5FE50E08-0C15-4BC6-876D-94684E878D86}">
      <dgm:prSet/>
      <dgm:spPr/>
      <dgm:t>
        <a:bodyPr/>
        <a:lstStyle/>
        <a:p>
          <a:endParaRPr lang="es-ES"/>
        </a:p>
      </dgm:t>
    </dgm:pt>
    <dgm:pt modelId="{412775CE-B152-4844-A518-2853D5506062}" type="sibTrans" cxnId="{5FE50E08-0C15-4BC6-876D-94684E878D86}">
      <dgm:prSet/>
      <dgm:spPr/>
      <dgm:t>
        <a:bodyPr/>
        <a:lstStyle/>
        <a:p>
          <a:endParaRPr lang="es-ES"/>
        </a:p>
      </dgm:t>
    </dgm:pt>
    <dgm:pt modelId="{D719E624-38E4-4A09-8DEA-4A20C3891D32}">
      <dgm:prSet phldrT="[Texto]"/>
      <dgm:spPr/>
      <dgm:t>
        <a:bodyPr/>
        <a:lstStyle/>
        <a:p>
          <a:r>
            <a:rPr lang="es-ES" dirty="0" smtClean="0"/>
            <a:t>Rigidez global en todo el cuerpo</a:t>
          </a:r>
          <a:endParaRPr lang="es-ES" dirty="0"/>
        </a:p>
      </dgm:t>
    </dgm:pt>
    <dgm:pt modelId="{81144EDD-6C53-402D-AB3A-51836773BC61}" type="parTrans" cxnId="{3F14019B-20FE-4BA7-825C-524497A0001D}">
      <dgm:prSet/>
      <dgm:spPr/>
      <dgm:t>
        <a:bodyPr/>
        <a:lstStyle/>
        <a:p>
          <a:endParaRPr lang="es-ES"/>
        </a:p>
      </dgm:t>
    </dgm:pt>
    <dgm:pt modelId="{23095A80-9148-4BC4-B5AF-4B07F4DA2194}" type="sibTrans" cxnId="{3F14019B-20FE-4BA7-825C-524497A0001D}">
      <dgm:prSet/>
      <dgm:spPr/>
      <dgm:t>
        <a:bodyPr/>
        <a:lstStyle/>
        <a:p>
          <a:endParaRPr lang="es-ES"/>
        </a:p>
      </dgm:t>
    </dgm:pt>
    <dgm:pt modelId="{EBE095B5-088C-4FBD-895A-59DFB6C7EA70}">
      <dgm:prSet phldrT="[Texto]"/>
      <dgm:spPr/>
      <dgm:t>
        <a:bodyPr/>
        <a:lstStyle/>
        <a:p>
          <a:r>
            <a:rPr lang="es-ES" dirty="0" smtClean="0"/>
            <a:t>Fatiga continua</a:t>
          </a:r>
          <a:endParaRPr lang="es-ES" dirty="0"/>
        </a:p>
      </dgm:t>
    </dgm:pt>
    <dgm:pt modelId="{471312E7-C726-44D7-884B-496B1B3260CD}" type="parTrans" cxnId="{722507A7-0847-4334-9D53-1998D999329C}">
      <dgm:prSet/>
      <dgm:spPr/>
      <dgm:t>
        <a:bodyPr/>
        <a:lstStyle/>
        <a:p>
          <a:endParaRPr lang="es-ES"/>
        </a:p>
      </dgm:t>
    </dgm:pt>
    <dgm:pt modelId="{25DE4510-BF90-42C8-9595-04AE29B3BF4A}" type="sibTrans" cxnId="{722507A7-0847-4334-9D53-1998D999329C}">
      <dgm:prSet/>
      <dgm:spPr/>
      <dgm:t>
        <a:bodyPr/>
        <a:lstStyle/>
        <a:p>
          <a:endParaRPr lang="es-ES"/>
        </a:p>
      </dgm:t>
    </dgm:pt>
    <dgm:pt modelId="{362FF4C9-1409-4C61-A2B6-ED467033BB68}" type="pres">
      <dgm:prSet presAssocID="{E061AABF-8CE1-40DB-8443-E2376234F5D6}" presName="cycle" presStyleCnt="0">
        <dgm:presLayoutVars>
          <dgm:dir/>
          <dgm:resizeHandles val="exact"/>
        </dgm:presLayoutVars>
      </dgm:prSet>
      <dgm:spPr/>
      <dgm:t>
        <a:bodyPr/>
        <a:lstStyle/>
        <a:p>
          <a:endParaRPr lang="es-ES"/>
        </a:p>
      </dgm:t>
    </dgm:pt>
    <dgm:pt modelId="{35023D06-F502-435E-A910-8573C2FD57D2}" type="pres">
      <dgm:prSet presAssocID="{61B668D2-2926-4665-9D36-59DCBD9C0E0D}" presName="node" presStyleLbl="node1" presStyleIdx="0" presStyleCnt="6" custScaleX="124205" custScaleY="163022">
        <dgm:presLayoutVars>
          <dgm:bulletEnabled val="1"/>
        </dgm:presLayoutVars>
      </dgm:prSet>
      <dgm:spPr/>
      <dgm:t>
        <a:bodyPr/>
        <a:lstStyle/>
        <a:p>
          <a:endParaRPr lang="es-ES"/>
        </a:p>
      </dgm:t>
    </dgm:pt>
    <dgm:pt modelId="{49427D14-CE25-45F5-ABAE-9F3722F842D4}" type="pres">
      <dgm:prSet presAssocID="{E0BD09CD-E0BC-4F6B-A634-D487DEEECABC}" presName="sibTrans" presStyleLbl="sibTrans2D1" presStyleIdx="0" presStyleCnt="6"/>
      <dgm:spPr/>
      <dgm:t>
        <a:bodyPr/>
        <a:lstStyle/>
        <a:p>
          <a:endParaRPr lang="es-ES"/>
        </a:p>
      </dgm:t>
    </dgm:pt>
    <dgm:pt modelId="{F9B4E555-7E0A-48EF-93CE-754C42DD7A37}" type="pres">
      <dgm:prSet presAssocID="{E0BD09CD-E0BC-4F6B-A634-D487DEEECABC}" presName="connectorText" presStyleLbl="sibTrans2D1" presStyleIdx="0" presStyleCnt="6"/>
      <dgm:spPr/>
      <dgm:t>
        <a:bodyPr/>
        <a:lstStyle/>
        <a:p>
          <a:endParaRPr lang="es-ES"/>
        </a:p>
      </dgm:t>
    </dgm:pt>
    <dgm:pt modelId="{AE2CD257-3E52-4160-80FE-818BFD50CCF5}" type="pres">
      <dgm:prSet presAssocID="{7CC96472-F9A1-4BC3-88C9-8C52356D72B3}" presName="node" presStyleLbl="node1" presStyleIdx="1" presStyleCnt="6">
        <dgm:presLayoutVars>
          <dgm:bulletEnabled val="1"/>
        </dgm:presLayoutVars>
      </dgm:prSet>
      <dgm:spPr/>
      <dgm:t>
        <a:bodyPr/>
        <a:lstStyle/>
        <a:p>
          <a:endParaRPr lang="es-ES"/>
        </a:p>
      </dgm:t>
    </dgm:pt>
    <dgm:pt modelId="{1B31AC9D-87D2-4F0A-9B69-966D6E135B98}" type="pres">
      <dgm:prSet presAssocID="{2EF9443C-5AF4-43E0-8D7C-F06DBC3FF040}" presName="sibTrans" presStyleLbl="sibTrans2D1" presStyleIdx="1" presStyleCnt="6"/>
      <dgm:spPr/>
      <dgm:t>
        <a:bodyPr/>
        <a:lstStyle/>
        <a:p>
          <a:endParaRPr lang="es-ES"/>
        </a:p>
      </dgm:t>
    </dgm:pt>
    <dgm:pt modelId="{EB41E22E-349E-4621-99A5-66D94BD2AFC8}" type="pres">
      <dgm:prSet presAssocID="{2EF9443C-5AF4-43E0-8D7C-F06DBC3FF040}" presName="connectorText" presStyleLbl="sibTrans2D1" presStyleIdx="1" presStyleCnt="6"/>
      <dgm:spPr/>
      <dgm:t>
        <a:bodyPr/>
        <a:lstStyle/>
        <a:p>
          <a:endParaRPr lang="es-ES"/>
        </a:p>
      </dgm:t>
    </dgm:pt>
    <dgm:pt modelId="{CE2F9180-97F0-4A9D-994A-9533E5069198}" type="pres">
      <dgm:prSet presAssocID="{D813D8CF-00FE-4A57-B8D8-6B86D1EE3CED}" presName="node" presStyleLbl="node1" presStyleIdx="2" presStyleCnt="6">
        <dgm:presLayoutVars>
          <dgm:bulletEnabled val="1"/>
        </dgm:presLayoutVars>
      </dgm:prSet>
      <dgm:spPr/>
      <dgm:t>
        <a:bodyPr/>
        <a:lstStyle/>
        <a:p>
          <a:endParaRPr lang="es-ES"/>
        </a:p>
      </dgm:t>
    </dgm:pt>
    <dgm:pt modelId="{D10909BC-E9C7-4EE7-AB0F-32514D87CF3B}" type="pres">
      <dgm:prSet presAssocID="{009D0863-126A-4AB3-AF47-CB8FA5F7EE70}" presName="sibTrans" presStyleLbl="sibTrans2D1" presStyleIdx="2" presStyleCnt="6"/>
      <dgm:spPr/>
      <dgm:t>
        <a:bodyPr/>
        <a:lstStyle/>
        <a:p>
          <a:endParaRPr lang="es-ES"/>
        </a:p>
      </dgm:t>
    </dgm:pt>
    <dgm:pt modelId="{7091D367-AA8D-4F69-8A51-638197A9E73E}" type="pres">
      <dgm:prSet presAssocID="{009D0863-126A-4AB3-AF47-CB8FA5F7EE70}" presName="connectorText" presStyleLbl="sibTrans2D1" presStyleIdx="2" presStyleCnt="6"/>
      <dgm:spPr/>
      <dgm:t>
        <a:bodyPr/>
        <a:lstStyle/>
        <a:p>
          <a:endParaRPr lang="es-ES"/>
        </a:p>
      </dgm:t>
    </dgm:pt>
    <dgm:pt modelId="{5015AC58-5418-49EB-B7EA-7EBA0FE57A33}" type="pres">
      <dgm:prSet presAssocID="{1D59BF47-A469-4037-BE27-8AF8AFE7EB2D}" presName="node" presStyleLbl="node1" presStyleIdx="3" presStyleCnt="6">
        <dgm:presLayoutVars>
          <dgm:bulletEnabled val="1"/>
        </dgm:presLayoutVars>
      </dgm:prSet>
      <dgm:spPr/>
      <dgm:t>
        <a:bodyPr/>
        <a:lstStyle/>
        <a:p>
          <a:endParaRPr lang="es-ES"/>
        </a:p>
      </dgm:t>
    </dgm:pt>
    <dgm:pt modelId="{8D7E400B-3136-4C9A-8E93-7FC318039DA0}" type="pres">
      <dgm:prSet presAssocID="{412775CE-B152-4844-A518-2853D5506062}" presName="sibTrans" presStyleLbl="sibTrans2D1" presStyleIdx="3" presStyleCnt="6"/>
      <dgm:spPr/>
      <dgm:t>
        <a:bodyPr/>
        <a:lstStyle/>
        <a:p>
          <a:endParaRPr lang="es-ES"/>
        </a:p>
      </dgm:t>
    </dgm:pt>
    <dgm:pt modelId="{67BF97AD-FAC1-487F-B459-3820884D507E}" type="pres">
      <dgm:prSet presAssocID="{412775CE-B152-4844-A518-2853D5506062}" presName="connectorText" presStyleLbl="sibTrans2D1" presStyleIdx="3" presStyleCnt="6"/>
      <dgm:spPr/>
      <dgm:t>
        <a:bodyPr/>
        <a:lstStyle/>
        <a:p>
          <a:endParaRPr lang="es-ES"/>
        </a:p>
      </dgm:t>
    </dgm:pt>
    <dgm:pt modelId="{75FF2325-E825-49FC-95C4-467DE1A6DA1E}" type="pres">
      <dgm:prSet presAssocID="{D719E624-38E4-4A09-8DEA-4A20C3891D32}" presName="node" presStyleLbl="node1" presStyleIdx="4" presStyleCnt="6">
        <dgm:presLayoutVars>
          <dgm:bulletEnabled val="1"/>
        </dgm:presLayoutVars>
      </dgm:prSet>
      <dgm:spPr/>
      <dgm:t>
        <a:bodyPr/>
        <a:lstStyle/>
        <a:p>
          <a:endParaRPr lang="es-ES"/>
        </a:p>
      </dgm:t>
    </dgm:pt>
    <dgm:pt modelId="{FA8642FF-A3BC-4470-80D8-0A67AE961BB8}" type="pres">
      <dgm:prSet presAssocID="{23095A80-9148-4BC4-B5AF-4B07F4DA2194}" presName="sibTrans" presStyleLbl="sibTrans2D1" presStyleIdx="4" presStyleCnt="6"/>
      <dgm:spPr/>
      <dgm:t>
        <a:bodyPr/>
        <a:lstStyle/>
        <a:p>
          <a:endParaRPr lang="es-ES"/>
        </a:p>
      </dgm:t>
    </dgm:pt>
    <dgm:pt modelId="{8373F6D5-B404-4A28-B86B-631CB954C50F}" type="pres">
      <dgm:prSet presAssocID="{23095A80-9148-4BC4-B5AF-4B07F4DA2194}" presName="connectorText" presStyleLbl="sibTrans2D1" presStyleIdx="4" presStyleCnt="6"/>
      <dgm:spPr/>
      <dgm:t>
        <a:bodyPr/>
        <a:lstStyle/>
        <a:p>
          <a:endParaRPr lang="es-ES"/>
        </a:p>
      </dgm:t>
    </dgm:pt>
    <dgm:pt modelId="{1ED4B275-3249-4077-B3DA-617344D0D00A}" type="pres">
      <dgm:prSet presAssocID="{EBE095B5-088C-4FBD-895A-59DFB6C7EA70}" presName="node" presStyleLbl="node1" presStyleIdx="5" presStyleCnt="6">
        <dgm:presLayoutVars>
          <dgm:bulletEnabled val="1"/>
        </dgm:presLayoutVars>
      </dgm:prSet>
      <dgm:spPr/>
      <dgm:t>
        <a:bodyPr/>
        <a:lstStyle/>
        <a:p>
          <a:endParaRPr lang="es-ES"/>
        </a:p>
      </dgm:t>
    </dgm:pt>
    <dgm:pt modelId="{7888F30C-6472-4F1A-BE1D-4BA26DD93240}" type="pres">
      <dgm:prSet presAssocID="{25DE4510-BF90-42C8-9595-04AE29B3BF4A}" presName="sibTrans" presStyleLbl="sibTrans2D1" presStyleIdx="5" presStyleCnt="6"/>
      <dgm:spPr/>
      <dgm:t>
        <a:bodyPr/>
        <a:lstStyle/>
        <a:p>
          <a:endParaRPr lang="es-ES"/>
        </a:p>
      </dgm:t>
    </dgm:pt>
    <dgm:pt modelId="{DC70BF0D-D8B0-458B-BBFF-32A7EC958AF5}" type="pres">
      <dgm:prSet presAssocID="{25DE4510-BF90-42C8-9595-04AE29B3BF4A}" presName="connectorText" presStyleLbl="sibTrans2D1" presStyleIdx="5" presStyleCnt="6"/>
      <dgm:spPr/>
      <dgm:t>
        <a:bodyPr/>
        <a:lstStyle/>
        <a:p>
          <a:endParaRPr lang="es-ES"/>
        </a:p>
      </dgm:t>
    </dgm:pt>
  </dgm:ptLst>
  <dgm:cxnLst>
    <dgm:cxn modelId="{1955A6F4-FD20-4216-89B6-2D58EDA381DF}" type="presOf" srcId="{412775CE-B152-4844-A518-2853D5506062}" destId="{8D7E400B-3136-4C9A-8E93-7FC318039DA0}" srcOrd="0" destOrd="0" presId="urn:microsoft.com/office/officeart/2005/8/layout/cycle2"/>
    <dgm:cxn modelId="{5FE50E08-0C15-4BC6-876D-94684E878D86}" srcId="{E061AABF-8CE1-40DB-8443-E2376234F5D6}" destId="{1D59BF47-A469-4037-BE27-8AF8AFE7EB2D}" srcOrd="3" destOrd="0" parTransId="{6F863962-D132-453A-AA39-51E68E18BE92}" sibTransId="{412775CE-B152-4844-A518-2853D5506062}"/>
    <dgm:cxn modelId="{280195DF-C392-4AB0-BBD5-7B1EF53ACD3C}" srcId="{E061AABF-8CE1-40DB-8443-E2376234F5D6}" destId="{7CC96472-F9A1-4BC3-88C9-8C52356D72B3}" srcOrd="1" destOrd="0" parTransId="{DBDA72D7-B7CE-486A-8318-652B0EF85E3D}" sibTransId="{2EF9443C-5AF4-43E0-8D7C-F06DBC3FF040}"/>
    <dgm:cxn modelId="{A92D601D-C1B7-4EFD-B7D2-065AE4A148CB}" type="presOf" srcId="{1D59BF47-A469-4037-BE27-8AF8AFE7EB2D}" destId="{5015AC58-5418-49EB-B7EA-7EBA0FE57A33}" srcOrd="0" destOrd="0" presId="urn:microsoft.com/office/officeart/2005/8/layout/cycle2"/>
    <dgm:cxn modelId="{198D67C6-BFF4-4187-81F5-65126713EF57}" type="presOf" srcId="{E0BD09CD-E0BC-4F6B-A634-D487DEEECABC}" destId="{F9B4E555-7E0A-48EF-93CE-754C42DD7A37}" srcOrd="1" destOrd="0" presId="urn:microsoft.com/office/officeart/2005/8/layout/cycle2"/>
    <dgm:cxn modelId="{0B918265-BA0F-4F8C-B68D-B772A4ACC137}" type="presOf" srcId="{25DE4510-BF90-42C8-9595-04AE29B3BF4A}" destId="{DC70BF0D-D8B0-458B-BBFF-32A7EC958AF5}" srcOrd="1" destOrd="0" presId="urn:microsoft.com/office/officeart/2005/8/layout/cycle2"/>
    <dgm:cxn modelId="{7E9E541B-198F-4D4D-AF1A-626F1B99D079}" srcId="{E061AABF-8CE1-40DB-8443-E2376234F5D6}" destId="{D813D8CF-00FE-4A57-B8D8-6B86D1EE3CED}" srcOrd="2" destOrd="0" parTransId="{C8FDC097-D158-4A7D-BF0E-F5E817D948C4}" sibTransId="{009D0863-126A-4AB3-AF47-CB8FA5F7EE70}"/>
    <dgm:cxn modelId="{EE5E0542-E26C-4F52-9E12-FA394E6B4D56}" type="presOf" srcId="{D719E624-38E4-4A09-8DEA-4A20C3891D32}" destId="{75FF2325-E825-49FC-95C4-467DE1A6DA1E}" srcOrd="0" destOrd="0" presId="urn:microsoft.com/office/officeart/2005/8/layout/cycle2"/>
    <dgm:cxn modelId="{3F14019B-20FE-4BA7-825C-524497A0001D}" srcId="{E061AABF-8CE1-40DB-8443-E2376234F5D6}" destId="{D719E624-38E4-4A09-8DEA-4A20C3891D32}" srcOrd="4" destOrd="0" parTransId="{81144EDD-6C53-402D-AB3A-51836773BC61}" sibTransId="{23095A80-9148-4BC4-B5AF-4B07F4DA2194}"/>
    <dgm:cxn modelId="{3DE119F3-25D3-4EC2-8A2B-A706A69413B1}" type="presOf" srcId="{EBE095B5-088C-4FBD-895A-59DFB6C7EA70}" destId="{1ED4B275-3249-4077-B3DA-617344D0D00A}" srcOrd="0" destOrd="0" presId="urn:microsoft.com/office/officeart/2005/8/layout/cycle2"/>
    <dgm:cxn modelId="{FB1DAC57-A102-4B00-B49A-8494A47FECA6}" type="presOf" srcId="{E0BD09CD-E0BC-4F6B-A634-D487DEEECABC}" destId="{49427D14-CE25-45F5-ABAE-9F3722F842D4}" srcOrd="0" destOrd="0" presId="urn:microsoft.com/office/officeart/2005/8/layout/cycle2"/>
    <dgm:cxn modelId="{6B3B9955-B66E-4328-851B-1ACA63F3A167}" type="presOf" srcId="{7CC96472-F9A1-4BC3-88C9-8C52356D72B3}" destId="{AE2CD257-3E52-4160-80FE-818BFD50CCF5}" srcOrd="0" destOrd="0" presId="urn:microsoft.com/office/officeart/2005/8/layout/cycle2"/>
    <dgm:cxn modelId="{5FE8D9F8-A700-463D-BBD1-A49CDA4C54AB}" type="presOf" srcId="{E061AABF-8CE1-40DB-8443-E2376234F5D6}" destId="{362FF4C9-1409-4C61-A2B6-ED467033BB68}" srcOrd="0" destOrd="0" presId="urn:microsoft.com/office/officeart/2005/8/layout/cycle2"/>
    <dgm:cxn modelId="{81B075A7-C547-41B9-B0C9-10F450D1C59D}" type="presOf" srcId="{009D0863-126A-4AB3-AF47-CB8FA5F7EE70}" destId="{D10909BC-E9C7-4EE7-AB0F-32514D87CF3B}" srcOrd="0" destOrd="0" presId="urn:microsoft.com/office/officeart/2005/8/layout/cycle2"/>
    <dgm:cxn modelId="{A86214DC-6822-49D8-833B-2158776C333C}" srcId="{E061AABF-8CE1-40DB-8443-E2376234F5D6}" destId="{61B668D2-2926-4665-9D36-59DCBD9C0E0D}" srcOrd="0" destOrd="0" parTransId="{8CEC43D1-3740-494B-AF88-458792692C4D}" sibTransId="{E0BD09CD-E0BC-4F6B-A634-D487DEEECABC}"/>
    <dgm:cxn modelId="{0BCD2724-559D-4EF7-AA9E-6ED4D4770EF6}" type="presOf" srcId="{2EF9443C-5AF4-43E0-8D7C-F06DBC3FF040}" destId="{1B31AC9D-87D2-4F0A-9B69-966D6E135B98}" srcOrd="0" destOrd="0" presId="urn:microsoft.com/office/officeart/2005/8/layout/cycle2"/>
    <dgm:cxn modelId="{722507A7-0847-4334-9D53-1998D999329C}" srcId="{E061AABF-8CE1-40DB-8443-E2376234F5D6}" destId="{EBE095B5-088C-4FBD-895A-59DFB6C7EA70}" srcOrd="5" destOrd="0" parTransId="{471312E7-C726-44D7-884B-496B1B3260CD}" sibTransId="{25DE4510-BF90-42C8-9595-04AE29B3BF4A}"/>
    <dgm:cxn modelId="{364D3A72-3CA2-49A3-89F2-517E4E6E57E9}" type="presOf" srcId="{23095A80-9148-4BC4-B5AF-4B07F4DA2194}" destId="{FA8642FF-A3BC-4470-80D8-0A67AE961BB8}" srcOrd="0" destOrd="0" presId="urn:microsoft.com/office/officeart/2005/8/layout/cycle2"/>
    <dgm:cxn modelId="{81D5D238-DD26-43CC-9470-4D74B6F9126E}" type="presOf" srcId="{009D0863-126A-4AB3-AF47-CB8FA5F7EE70}" destId="{7091D367-AA8D-4F69-8A51-638197A9E73E}" srcOrd="1" destOrd="0" presId="urn:microsoft.com/office/officeart/2005/8/layout/cycle2"/>
    <dgm:cxn modelId="{1657D317-277E-44BF-BE59-653548FEAC81}" type="presOf" srcId="{D813D8CF-00FE-4A57-B8D8-6B86D1EE3CED}" destId="{CE2F9180-97F0-4A9D-994A-9533E5069198}" srcOrd="0" destOrd="0" presId="urn:microsoft.com/office/officeart/2005/8/layout/cycle2"/>
    <dgm:cxn modelId="{5CF10A20-19F9-4B6C-BD90-94F9190B4279}" type="presOf" srcId="{2EF9443C-5AF4-43E0-8D7C-F06DBC3FF040}" destId="{EB41E22E-349E-4621-99A5-66D94BD2AFC8}" srcOrd="1" destOrd="0" presId="urn:microsoft.com/office/officeart/2005/8/layout/cycle2"/>
    <dgm:cxn modelId="{60EFA287-3976-4920-B21C-503214FB7AD2}" type="presOf" srcId="{23095A80-9148-4BC4-B5AF-4B07F4DA2194}" destId="{8373F6D5-B404-4A28-B86B-631CB954C50F}" srcOrd="1" destOrd="0" presId="urn:microsoft.com/office/officeart/2005/8/layout/cycle2"/>
    <dgm:cxn modelId="{80F5B5BF-1036-4323-8CF0-A4E73C2F1100}" type="presOf" srcId="{412775CE-B152-4844-A518-2853D5506062}" destId="{67BF97AD-FAC1-487F-B459-3820884D507E}" srcOrd="1" destOrd="0" presId="urn:microsoft.com/office/officeart/2005/8/layout/cycle2"/>
    <dgm:cxn modelId="{799B27CF-AA8E-48ED-9D77-A873CDAED3D6}" type="presOf" srcId="{61B668D2-2926-4665-9D36-59DCBD9C0E0D}" destId="{35023D06-F502-435E-A910-8573C2FD57D2}" srcOrd="0" destOrd="0" presId="urn:microsoft.com/office/officeart/2005/8/layout/cycle2"/>
    <dgm:cxn modelId="{5CABEA30-9EE3-46F6-9764-26CA7F201CB6}" type="presOf" srcId="{25DE4510-BF90-42C8-9595-04AE29B3BF4A}" destId="{7888F30C-6472-4F1A-BE1D-4BA26DD93240}" srcOrd="0" destOrd="0" presId="urn:microsoft.com/office/officeart/2005/8/layout/cycle2"/>
    <dgm:cxn modelId="{194C8F2A-4686-464D-B30A-8E9DAC959B00}" type="presParOf" srcId="{362FF4C9-1409-4C61-A2B6-ED467033BB68}" destId="{35023D06-F502-435E-A910-8573C2FD57D2}" srcOrd="0" destOrd="0" presId="urn:microsoft.com/office/officeart/2005/8/layout/cycle2"/>
    <dgm:cxn modelId="{9B390223-ABA8-4A38-A78D-2B7EA00E6D7E}" type="presParOf" srcId="{362FF4C9-1409-4C61-A2B6-ED467033BB68}" destId="{49427D14-CE25-45F5-ABAE-9F3722F842D4}" srcOrd="1" destOrd="0" presId="urn:microsoft.com/office/officeart/2005/8/layout/cycle2"/>
    <dgm:cxn modelId="{96BE8515-AE6F-4EB0-88E9-C22101EE8395}" type="presParOf" srcId="{49427D14-CE25-45F5-ABAE-9F3722F842D4}" destId="{F9B4E555-7E0A-48EF-93CE-754C42DD7A37}" srcOrd="0" destOrd="0" presId="urn:microsoft.com/office/officeart/2005/8/layout/cycle2"/>
    <dgm:cxn modelId="{33DD099E-54BF-4D1A-95E5-89E95A3B5486}" type="presParOf" srcId="{362FF4C9-1409-4C61-A2B6-ED467033BB68}" destId="{AE2CD257-3E52-4160-80FE-818BFD50CCF5}" srcOrd="2" destOrd="0" presId="urn:microsoft.com/office/officeart/2005/8/layout/cycle2"/>
    <dgm:cxn modelId="{2E620137-4C93-4DE8-BC48-25FCD3B924A8}" type="presParOf" srcId="{362FF4C9-1409-4C61-A2B6-ED467033BB68}" destId="{1B31AC9D-87D2-4F0A-9B69-966D6E135B98}" srcOrd="3" destOrd="0" presId="urn:microsoft.com/office/officeart/2005/8/layout/cycle2"/>
    <dgm:cxn modelId="{1997C817-497C-450E-A333-6695A0AB3A3B}" type="presParOf" srcId="{1B31AC9D-87D2-4F0A-9B69-966D6E135B98}" destId="{EB41E22E-349E-4621-99A5-66D94BD2AFC8}" srcOrd="0" destOrd="0" presId="urn:microsoft.com/office/officeart/2005/8/layout/cycle2"/>
    <dgm:cxn modelId="{1EF38932-53E9-4835-A48C-C4FD700E2BA6}" type="presParOf" srcId="{362FF4C9-1409-4C61-A2B6-ED467033BB68}" destId="{CE2F9180-97F0-4A9D-994A-9533E5069198}" srcOrd="4" destOrd="0" presId="urn:microsoft.com/office/officeart/2005/8/layout/cycle2"/>
    <dgm:cxn modelId="{587FC553-D666-4CA8-8F61-89D1CDEE64EC}" type="presParOf" srcId="{362FF4C9-1409-4C61-A2B6-ED467033BB68}" destId="{D10909BC-E9C7-4EE7-AB0F-32514D87CF3B}" srcOrd="5" destOrd="0" presId="urn:microsoft.com/office/officeart/2005/8/layout/cycle2"/>
    <dgm:cxn modelId="{0CAF37CF-35BC-4912-B690-B8CB11D84426}" type="presParOf" srcId="{D10909BC-E9C7-4EE7-AB0F-32514D87CF3B}" destId="{7091D367-AA8D-4F69-8A51-638197A9E73E}" srcOrd="0" destOrd="0" presId="urn:microsoft.com/office/officeart/2005/8/layout/cycle2"/>
    <dgm:cxn modelId="{DD4FAFBF-5B50-43D9-9086-A7317D4D6E73}" type="presParOf" srcId="{362FF4C9-1409-4C61-A2B6-ED467033BB68}" destId="{5015AC58-5418-49EB-B7EA-7EBA0FE57A33}" srcOrd="6" destOrd="0" presId="urn:microsoft.com/office/officeart/2005/8/layout/cycle2"/>
    <dgm:cxn modelId="{EFCF4823-F01A-4B6C-BF19-1ADACB53D19B}" type="presParOf" srcId="{362FF4C9-1409-4C61-A2B6-ED467033BB68}" destId="{8D7E400B-3136-4C9A-8E93-7FC318039DA0}" srcOrd="7" destOrd="0" presId="urn:microsoft.com/office/officeart/2005/8/layout/cycle2"/>
    <dgm:cxn modelId="{BF6D2C22-75C2-45DF-92F8-A0834DC1024A}" type="presParOf" srcId="{8D7E400B-3136-4C9A-8E93-7FC318039DA0}" destId="{67BF97AD-FAC1-487F-B459-3820884D507E}" srcOrd="0" destOrd="0" presId="urn:microsoft.com/office/officeart/2005/8/layout/cycle2"/>
    <dgm:cxn modelId="{69917883-48DC-450A-8BA9-D0A0D0413F08}" type="presParOf" srcId="{362FF4C9-1409-4C61-A2B6-ED467033BB68}" destId="{75FF2325-E825-49FC-95C4-467DE1A6DA1E}" srcOrd="8" destOrd="0" presId="urn:microsoft.com/office/officeart/2005/8/layout/cycle2"/>
    <dgm:cxn modelId="{2A67C4D0-F55E-4E8D-856D-86AAB3B02635}" type="presParOf" srcId="{362FF4C9-1409-4C61-A2B6-ED467033BB68}" destId="{FA8642FF-A3BC-4470-80D8-0A67AE961BB8}" srcOrd="9" destOrd="0" presId="urn:microsoft.com/office/officeart/2005/8/layout/cycle2"/>
    <dgm:cxn modelId="{1EFCB281-6BC6-40DF-96C8-3AE07562F6F0}" type="presParOf" srcId="{FA8642FF-A3BC-4470-80D8-0A67AE961BB8}" destId="{8373F6D5-B404-4A28-B86B-631CB954C50F}" srcOrd="0" destOrd="0" presId="urn:microsoft.com/office/officeart/2005/8/layout/cycle2"/>
    <dgm:cxn modelId="{13B426C2-ABCC-41CA-84E8-686E379A1225}" type="presParOf" srcId="{362FF4C9-1409-4C61-A2B6-ED467033BB68}" destId="{1ED4B275-3249-4077-B3DA-617344D0D00A}" srcOrd="10" destOrd="0" presId="urn:microsoft.com/office/officeart/2005/8/layout/cycle2"/>
    <dgm:cxn modelId="{5EC03957-C1A4-45A0-B4C5-54C36011DE04}" type="presParOf" srcId="{362FF4C9-1409-4C61-A2B6-ED467033BB68}" destId="{7888F30C-6472-4F1A-BE1D-4BA26DD93240}" srcOrd="11" destOrd="0" presId="urn:microsoft.com/office/officeart/2005/8/layout/cycle2"/>
    <dgm:cxn modelId="{EDB9E60A-248B-4573-851A-9336188E0A29}" type="presParOf" srcId="{7888F30C-6472-4F1A-BE1D-4BA26DD93240}" destId="{DC70BF0D-D8B0-458B-BBFF-32A7EC958AF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26773-816A-4C06-8236-D72BEBA6D85B}">
      <dsp:nvSpPr>
        <dsp:cNvPr id="0" name=""/>
        <dsp:cNvSpPr/>
      </dsp:nvSpPr>
      <dsp:spPr>
        <a:xfrm>
          <a:off x="43" y="346725"/>
          <a:ext cx="4147488"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smtClean="0"/>
            <a:t>ESCLERODERMIA</a:t>
          </a:r>
          <a:endParaRPr lang="es-ES" sz="2000" kern="1200" dirty="0"/>
        </a:p>
      </dsp:txBody>
      <dsp:txXfrm>
        <a:off x="43" y="346725"/>
        <a:ext cx="4147488" cy="576000"/>
      </dsp:txXfrm>
    </dsp:sp>
    <dsp:sp modelId="{2A84A943-9373-497F-A8D2-6300040E0FC7}">
      <dsp:nvSpPr>
        <dsp:cNvPr id="0" name=""/>
        <dsp:cNvSpPr/>
      </dsp:nvSpPr>
      <dsp:spPr>
        <a:xfrm>
          <a:off x="43" y="922725"/>
          <a:ext cx="4147488" cy="4172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Afecta </a:t>
          </a:r>
          <a:r>
            <a:rPr lang="es-ES" sz="2000" b="1" kern="1200" dirty="0" smtClean="0">
              <a:solidFill>
                <a:srgbClr val="FF0000"/>
              </a:solidFill>
            </a:rPr>
            <a:t>negativamente </a:t>
          </a:r>
          <a:r>
            <a:rPr lang="es-ES" sz="2000" kern="1200" dirty="0" smtClean="0"/>
            <a:t>al sistema músculo-esquelético</a:t>
          </a:r>
          <a:endParaRPr lang="es-ES" sz="2000" kern="1200" dirty="0"/>
        </a:p>
        <a:p>
          <a:pPr marL="228600" lvl="1" indent="-228600" algn="l" defTabSz="889000">
            <a:lnSpc>
              <a:spcPct val="90000"/>
            </a:lnSpc>
            <a:spcBef>
              <a:spcPct val="0"/>
            </a:spcBef>
            <a:spcAft>
              <a:spcPct val="15000"/>
            </a:spcAft>
            <a:buChar char="••"/>
          </a:pPr>
          <a:r>
            <a:rPr lang="es-ES" sz="2000" kern="1200" dirty="0" smtClean="0"/>
            <a:t>Afecta </a:t>
          </a:r>
          <a:r>
            <a:rPr lang="es-ES" sz="2000" b="1" kern="1200" dirty="0" smtClean="0">
              <a:solidFill>
                <a:srgbClr val="FF0000"/>
              </a:solidFill>
            </a:rPr>
            <a:t>negativamente</a:t>
          </a:r>
          <a:r>
            <a:rPr lang="es-ES" sz="2000" kern="1200" dirty="0" smtClean="0"/>
            <a:t> a la movilidad, rigidez, fuerza y resistencia aeróbica y anaeróbica del cuerpo humano</a:t>
          </a:r>
          <a:endParaRPr lang="es-ES" sz="2000" kern="1200" dirty="0"/>
        </a:p>
        <a:p>
          <a:pPr marL="228600" lvl="1" indent="-228600" algn="l" defTabSz="889000">
            <a:lnSpc>
              <a:spcPct val="90000"/>
            </a:lnSpc>
            <a:spcBef>
              <a:spcPct val="0"/>
            </a:spcBef>
            <a:spcAft>
              <a:spcPct val="15000"/>
            </a:spcAft>
            <a:buChar char="••"/>
          </a:pPr>
          <a:r>
            <a:rPr lang="es-ES" sz="2000" kern="1200" dirty="0" smtClean="0"/>
            <a:t>Afecta </a:t>
          </a:r>
          <a:r>
            <a:rPr lang="es-ES" sz="2000" b="1" kern="1200" dirty="0" smtClean="0">
              <a:solidFill>
                <a:srgbClr val="FF0000"/>
              </a:solidFill>
            </a:rPr>
            <a:t>negativamente</a:t>
          </a:r>
          <a:r>
            <a:rPr lang="es-ES" sz="2000" kern="1200" dirty="0" smtClean="0"/>
            <a:t> al estado de ánimo de la persona que  lo sufre.</a:t>
          </a:r>
          <a:endParaRPr lang="es-ES" sz="2000" kern="1200" dirty="0"/>
        </a:p>
        <a:p>
          <a:pPr marL="228600" lvl="1" indent="-228600" algn="l" defTabSz="889000">
            <a:lnSpc>
              <a:spcPct val="90000"/>
            </a:lnSpc>
            <a:spcBef>
              <a:spcPct val="0"/>
            </a:spcBef>
            <a:spcAft>
              <a:spcPct val="15000"/>
            </a:spcAft>
            <a:buChar char="••"/>
          </a:pPr>
          <a:r>
            <a:rPr lang="es-ES" sz="2000" kern="1200" dirty="0" smtClean="0"/>
            <a:t>Afecta </a:t>
          </a:r>
          <a:r>
            <a:rPr lang="es-ES" sz="2000" b="1" kern="1200" dirty="0" smtClean="0">
              <a:solidFill>
                <a:srgbClr val="FF0000"/>
              </a:solidFill>
            </a:rPr>
            <a:t>negativamente</a:t>
          </a:r>
          <a:r>
            <a:rPr lang="es-ES" sz="2000" kern="1200" dirty="0" smtClean="0"/>
            <a:t> a la micro-circulación sanguínea (hipertensión pulmonar, fenómeno de Raynaud).</a:t>
          </a:r>
          <a:endParaRPr lang="es-ES" sz="2000" kern="1200" dirty="0"/>
        </a:p>
        <a:p>
          <a:pPr marL="228600" lvl="1" indent="-228600" algn="l" defTabSz="889000">
            <a:lnSpc>
              <a:spcPct val="90000"/>
            </a:lnSpc>
            <a:spcBef>
              <a:spcPct val="0"/>
            </a:spcBef>
            <a:spcAft>
              <a:spcPct val="15000"/>
            </a:spcAft>
            <a:buChar char="••"/>
          </a:pPr>
          <a:r>
            <a:rPr lang="es-ES" sz="2000" kern="1200" dirty="0" smtClean="0"/>
            <a:t>Afecta </a:t>
          </a:r>
          <a:r>
            <a:rPr lang="es-ES" sz="2000" b="1" kern="1200" dirty="0" smtClean="0">
              <a:solidFill>
                <a:srgbClr val="FF0000"/>
              </a:solidFill>
            </a:rPr>
            <a:t>negativamente</a:t>
          </a:r>
          <a:r>
            <a:rPr lang="es-ES" sz="2000" kern="1200" dirty="0" smtClean="0"/>
            <a:t> a la fatiga y capacidad pulmonar (cansancio)</a:t>
          </a:r>
          <a:endParaRPr lang="es-ES" sz="2000" kern="1200" dirty="0"/>
        </a:p>
      </dsp:txBody>
      <dsp:txXfrm>
        <a:off x="43" y="922725"/>
        <a:ext cx="4147488" cy="4172399"/>
      </dsp:txXfrm>
    </dsp:sp>
    <dsp:sp modelId="{30830CEE-3BC6-4946-9362-8073F3A69BB2}">
      <dsp:nvSpPr>
        <dsp:cNvPr id="0" name=""/>
        <dsp:cNvSpPr/>
      </dsp:nvSpPr>
      <dsp:spPr>
        <a:xfrm>
          <a:off x="4728180" y="346725"/>
          <a:ext cx="4147488"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ENTRENAMIENTO</a:t>
          </a:r>
          <a:endParaRPr lang="es-ES" sz="2000" kern="1200" dirty="0"/>
        </a:p>
      </dsp:txBody>
      <dsp:txXfrm>
        <a:off x="4728180" y="346725"/>
        <a:ext cx="4147488" cy="576000"/>
      </dsp:txXfrm>
    </dsp:sp>
    <dsp:sp modelId="{8E71C4D0-9615-46BA-BF60-47AEA7A781F3}">
      <dsp:nvSpPr>
        <dsp:cNvPr id="0" name=""/>
        <dsp:cNvSpPr/>
      </dsp:nvSpPr>
      <dsp:spPr>
        <a:xfrm>
          <a:off x="4728180" y="922725"/>
          <a:ext cx="4147488" cy="4172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Afecta </a:t>
          </a:r>
          <a:r>
            <a:rPr lang="es-ES" sz="2000" b="1" kern="1200" dirty="0" smtClean="0">
              <a:solidFill>
                <a:srgbClr val="00B050"/>
              </a:solidFill>
            </a:rPr>
            <a:t>positivamente</a:t>
          </a:r>
          <a:r>
            <a:rPr lang="es-ES" sz="2000" kern="1200" dirty="0" smtClean="0"/>
            <a:t> al sistema músculo-esquelético</a:t>
          </a:r>
          <a:endParaRPr lang="es-ES" sz="2000" kern="1200" dirty="0"/>
        </a:p>
        <a:p>
          <a:pPr marL="228600" lvl="1" indent="-228600" algn="l" defTabSz="889000">
            <a:lnSpc>
              <a:spcPct val="90000"/>
            </a:lnSpc>
            <a:spcBef>
              <a:spcPct val="0"/>
            </a:spcBef>
            <a:spcAft>
              <a:spcPct val="15000"/>
            </a:spcAft>
            <a:buChar char="••"/>
          </a:pPr>
          <a:r>
            <a:rPr lang="es-ES" sz="2000" kern="1200" dirty="0" smtClean="0"/>
            <a:t>Afecta </a:t>
          </a:r>
          <a:r>
            <a:rPr lang="es-ES" sz="2000" b="1" kern="1200" dirty="0" smtClean="0">
              <a:solidFill>
                <a:srgbClr val="00B050"/>
              </a:solidFill>
            </a:rPr>
            <a:t>positivamente</a:t>
          </a:r>
          <a:r>
            <a:rPr lang="es-ES" sz="2000" kern="1200" dirty="0" smtClean="0"/>
            <a:t> a la movilidad, rigidez, fuerza y resistencia  aeróbica y anaeróbica del cuerpo humano.</a:t>
          </a:r>
          <a:endParaRPr lang="es-ES" sz="2000" kern="1200" dirty="0"/>
        </a:p>
        <a:p>
          <a:pPr marL="228600" lvl="1" indent="-228600" algn="l" defTabSz="889000">
            <a:lnSpc>
              <a:spcPct val="90000"/>
            </a:lnSpc>
            <a:spcBef>
              <a:spcPct val="0"/>
            </a:spcBef>
            <a:spcAft>
              <a:spcPct val="15000"/>
            </a:spcAft>
            <a:buChar char="••"/>
          </a:pPr>
          <a:r>
            <a:rPr lang="es-ES" sz="2000" kern="1200" dirty="0" smtClean="0"/>
            <a:t>Afecta </a:t>
          </a:r>
          <a:r>
            <a:rPr lang="es-ES" sz="2000" b="1" kern="1200" dirty="0" smtClean="0">
              <a:solidFill>
                <a:srgbClr val="00B050"/>
              </a:solidFill>
            </a:rPr>
            <a:t>positivamente </a:t>
          </a:r>
          <a:r>
            <a:rPr lang="es-ES" sz="2000" kern="1200" dirty="0" smtClean="0"/>
            <a:t>al estado de ánimo de la persona que realiza entrenamiento.</a:t>
          </a:r>
          <a:endParaRPr lang="es-ES" sz="2000" kern="1200" dirty="0"/>
        </a:p>
        <a:p>
          <a:pPr marL="228600" lvl="1" indent="-228600" algn="l" defTabSz="889000">
            <a:lnSpc>
              <a:spcPct val="90000"/>
            </a:lnSpc>
            <a:spcBef>
              <a:spcPct val="0"/>
            </a:spcBef>
            <a:spcAft>
              <a:spcPct val="15000"/>
            </a:spcAft>
            <a:buChar char="••"/>
          </a:pPr>
          <a:r>
            <a:rPr lang="es-ES" sz="2000" kern="1200" dirty="0" smtClean="0"/>
            <a:t>Afecta </a:t>
          </a:r>
          <a:r>
            <a:rPr lang="es-ES" sz="2000" b="1" kern="1200" dirty="0" smtClean="0">
              <a:solidFill>
                <a:srgbClr val="00B050"/>
              </a:solidFill>
            </a:rPr>
            <a:t>positivamente</a:t>
          </a:r>
          <a:r>
            <a:rPr lang="es-ES" sz="2000" kern="1200" dirty="0" smtClean="0"/>
            <a:t> al sistema circulatorio.</a:t>
          </a:r>
          <a:endParaRPr lang="es-ES" sz="2000" kern="1200" dirty="0"/>
        </a:p>
        <a:p>
          <a:pPr marL="228600" lvl="1" indent="-228600" algn="l" defTabSz="889000">
            <a:lnSpc>
              <a:spcPct val="90000"/>
            </a:lnSpc>
            <a:spcBef>
              <a:spcPct val="0"/>
            </a:spcBef>
            <a:spcAft>
              <a:spcPct val="15000"/>
            </a:spcAft>
            <a:buChar char="••"/>
          </a:pPr>
          <a:r>
            <a:rPr lang="es-ES" sz="2000" kern="1200" dirty="0" smtClean="0"/>
            <a:t>Afecta </a:t>
          </a:r>
          <a:r>
            <a:rPr lang="es-ES" sz="2000" b="1" kern="1200" dirty="0" smtClean="0">
              <a:solidFill>
                <a:srgbClr val="00B050"/>
              </a:solidFill>
            </a:rPr>
            <a:t>positivamente </a:t>
          </a:r>
          <a:r>
            <a:rPr lang="es-ES" sz="2000" kern="1200" dirty="0" smtClean="0"/>
            <a:t>a la fatiga y capacidad pulmonar</a:t>
          </a:r>
          <a:endParaRPr lang="es-ES" sz="2000" kern="1200" dirty="0"/>
        </a:p>
      </dsp:txBody>
      <dsp:txXfrm>
        <a:off x="4728180" y="922725"/>
        <a:ext cx="4147488" cy="4172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573DA-9631-4460-865D-4E294CC5A57F}">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s-ES" sz="3900" kern="1200" dirty="0" smtClean="0"/>
            <a:t>PUEDO HACER ESFUERZO(ENTRENAR)</a:t>
          </a:r>
          <a:endParaRPr lang="es-ES" sz="3900" kern="1200" dirty="0"/>
        </a:p>
      </dsp:txBody>
      <dsp:txXfrm>
        <a:off x="1787356" y="0"/>
        <a:ext cx="6442243" cy="1414363"/>
      </dsp:txXfrm>
    </dsp:sp>
    <dsp:sp modelId="{84A3297A-F339-42BD-93A3-8EE6EF22B7EE}">
      <dsp:nvSpPr>
        <dsp:cNvPr id="0" name=""/>
        <dsp:cNvSpPr/>
      </dsp:nvSpPr>
      <dsp: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FD666F-58E7-411A-B3D3-ABCD1782C89B}">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s-ES" sz="3900" kern="1200" dirty="0" smtClean="0"/>
            <a:t>NO ESTOY BIEN,PERO ALGO PODEMOS HACER</a:t>
          </a:r>
          <a:endParaRPr lang="es-ES" sz="3900" kern="1200" dirty="0"/>
        </a:p>
      </dsp:txBody>
      <dsp:txXfrm>
        <a:off x="1787356" y="1555799"/>
        <a:ext cx="6442243" cy="1414363"/>
      </dsp:txXfrm>
    </dsp:sp>
    <dsp:sp modelId="{AA97F79B-4118-4A62-A3C4-1C6FB7DDCED5}">
      <dsp:nvSpPr>
        <dsp:cNvPr id="0" name=""/>
        <dsp:cNvSpPr/>
      </dsp:nvSpPr>
      <dsp: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A5C6E0-95E9-4AE1-B0AF-111179A14B4B}">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s-ES" sz="3900" kern="1200" dirty="0" smtClean="0"/>
            <a:t>NO PUEDO HACER ESFUERZO</a:t>
          </a:r>
          <a:endParaRPr lang="es-ES" sz="3900" kern="1200" dirty="0"/>
        </a:p>
      </dsp:txBody>
      <dsp:txXfrm>
        <a:off x="1787356" y="3111599"/>
        <a:ext cx="6442243" cy="1414363"/>
      </dsp:txXfrm>
    </dsp:sp>
    <dsp:sp modelId="{3C67F5F8-1D31-41D3-B8ED-318359F509C7}">
      <dsp:nvSpPr>
        <dsp:cNvPr id="0" name=""/>
        <dsp:cNvSpPr/>
      </dsp:nvSpPr>
      <dsp: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23D06-F502-435E-A910-8573C2FD57D2}">
      <dsp:nvSpPr>
        <dsp:cNvPr id="0" name=""/>
        <dsp:cNvSpPr/>
      </dsp:nvSpPr>
      <dsp:spPr>
        <a:xfrm>
          <a:off x="2808310" y="-245952"/>
          <a:ext cx="1944218" cy="25518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 Mujer</a:t>
          </a:r>
        </a:p>
        <a:p>
          <a:pPr lvl="0" algn="ctr" defTabSz="666750">
            <a:lnSpc>
              <a:spcPct val="90000"/>
            </a:lnSpc>
            <a:spcBef>
              <a:spcPct val="0"/>
            </a:spcBef>
            <a:spcAft>
              <a:spcPct val="35000"/>
            </a:spcAft>
          </a:pPr>
          <a:r>
            <a:rPr lang="es-ES" sz="1500" kern="1200" dirty="0" smtClean="0"/>
            <a:t>- 60 AÑOS</a:t>
          </a:r>
        </a:p>
        <a:p>
          <a:pPr lvl="0" algn="ctr" defTabSz="666750">
            <a:lnSpc>
              <a:spcPct val="90000"/>
            </a:lnSpc>
            <a:spcBef>
              <a:spcPct val="0"/>
            </a:spcBef>
            <a:spcAft>
              <a:spcPct val="35000"/>
            </a:spcAft>
          </a:pPr>
          <a:r>
            <a:rPr lang="es-ES" sz="1500" kern="1200" dirty="0" smtClean="0"/>
            <a:t>- Menopáusica</a:t>
          </a:r>
        </a:p>
        <a:p>
          <a:pPr lvl="0" algn="ctr" defTabSz="666750">
            <a:lnSpc>
              <a:spcPct val="90000"/>
            </a:lnSpc>
            <a:spcBef>
              <a:spcPct val="0"/>
            </a:spcBef>
            <a:spcAft>
              <a:spcPct val="35000"/>
            </a:spcAft>
          </a:pPr>
          <a:r>
            <a:rPr lang="es-ES" sz="1500" kern="1200" dirty="0" smtClean="0"/>
            <a:t>- osteoporosis</a:t>
          </a:r>
        </a:p>
        <a:p>
          <a:pPr lvl="0" algn="ctr" defTabSz="666750">
            <a:lnSpc>
              <a:spcPct val="90000"/>
            </a:lnSpc>
            <a:spcBef>
              <a:spcPct val="0"/>
            </a:spcBef>
            <a:spcAft>
              <a:spcPct val="35000"/>
            </a:spcAft>
          </a:pPr>
          <a:r>
            <a:rPr lang="es-ES" sz="1500" kern="1200" dirty="0" smtClean="0"/>
            <a:t>-Sedentaria</a:t>
          </a:r>
        </a:p>
        <a:p>
          <a:pPr lvl="0" algn="ctr" defTabSz="666750">
            <a:lnSpc>
              <a:spcPct val="90000"/>
            </a:lnSpc>
            <a:spcBef>
              <a:spcPct val="0"/>
            </a:spcBef>
            <a:spcAft>
              <a:spcPct val="35000"/>
            </a:spcAft>
          </a:pPr>
          <a:r>
            <a:rPr lang="es-ES" sz="1500" kern="1200" dirty="0" smtClean="0"/>
            <a:t>- Depresión</a:t>
          </a:r>
        </a:p>
      </dsp:txBody>
      <dsp:txXfrm>
        <a:off x="3093034" y="127755"/>
        <a:ext cx="1374770" cy="1804418"/>
      </dsp:txXfrm>
    </dsp:sp>
    <dsp:sp modelId="{49427D14-CE25-45F5-ABAE-9F3722F842D4}">
      <dsp:nvSpPr>
        <dsp:cNvPr id="0" name=""/>
        <dsp:cNvSpPr/>
      </dsp:nvSpPr>
      <dsp:spPr>
        <a:xfrm rot="1800000">
          <a:off x="4753781" y="1410229"/>
          <a:ext cx="285596" cy="528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4759520" y="1494469"/>
        <a:ext cx="199917" cy="316978"/>
      </dsp:txXfrm>
    </dsp:sp>
    <dsp:sp modelId="{AE2CD257-3E52-4160-80FE-818BFD50CCF5}">
      <dsp:nvSpPr>
        <dsp:cNvPr id="0" name=""/>
        <dsp:cNvSpPr/>
      </dsp:nvSpPr>
      <dsp:spPr>
        <a:xfrm>
          <a:off x="5032057" y="1421803"/>
          <a:ext cx="1565330" cy="15653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Hipertensión pulmonar</a:t>
          </a:r>
          <a:endParaRPr lang="es-ES" sz="1500" kern="1200" dirty="0"/>
        </a:p>
      </dsp:txBody>
      <dsp:txXfrm>
        <a:off x="5261294" y="1651040"/>
        <a:ext cx="1106856" cy="1106856"/>
      </dsp:txXfrm>
    </dsp:sp>
    <dsp:sp modelId="{1B31AC9D-87D2-4F0A-9B69-966D6E135B98}">
      <dsp:nvSpPr>
        <dsp:cNvPr id="0" name=""/>
        <dsp:cNvSpPr/>
      </dsp:nvSpPr>
      <dsp:spPr>
        <a:xfrm rot="5400000">
          <a:off x="5607047" y="3103068"/>
          <a:ext cx="415350" cy="528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5669350" y="3146426"/>
        <a:ext cx="290745" cy="316978"/>
      </dsp:txXfrm>
    </dsp:sp>
    <dsp:sp modelId="{CE2F9180-97F0-4A9D-994A-9533E5069198}">
      <dsp:nvSpPr>
        <dsp:cNvPr id="0" name=""/>
        <dsp:cNvSpPr/>
      </dsp:nvSpPr>
      <dsp:spPr>
        <a:xfrm>
          <a:off x="5032057" y="3770813"/>
          <a:ext cx="1565330" cy="15653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Síndrome de Raynaud</a:t>
          </a:r>
          <a:endParaRPr lang="es-ES" sz="1500" kern="1200" dirty="0"/>
        </a:p>
      </dsp:txBody>
      <dsp:txXfrm>
        <a:off x="5261294" y="4000050"/>
        <a:ext cx="1106856" cy="1106856"/>
      </dsp:txXfrm>
    </dsp:sp>
    <dsp:sp modelId="{D10909BC-E9C7-4EE7-AB0F-32514D87CF3B}">
      <dsp:nvSpPr>
        <dsp:cNvPr id="0" name=""/>
        <dsp:cNvSpPr/>
      </dsp:nvSpPr>
      <dsp:spPr>
        <a:xfrm rot="9000000">
          <a:off x="4600076" y="4870704"/>
          <a:ext cx="415350" cy="528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10800000">
        <a:off x="4716334" y="4945213"/>
        <a:ext cx="290745" cy="316978"/>
      </dsp:txXfrm>
    </dsp:sp>
    <dsp:sp modelId="{5015AC58-5418-49EB-B7EA-7EBA0FE57A33}">
      <dsp:nvSpPr>
        <dsp:cNvPr id="0" name=""/>
        <dsp:cNvSpPr/>
      </dsp:nvSpPr>
      <dsp:spPr>
        <a:xfrm>
          <a:off x="2997754" y="4945318"/>
          <a:ext cx="1565330" cy="15653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Dolor crónico de espalda zona lumbar</a:t>
          </a:r>
          <a:endParaRPr lang="es-ES" sz="1500" kern="1200" dirty="0"/>
        </a:p>
      </dsp:txBody>
      <dsp:txXfrm>
        <a:off x="3226991" y="5174555"/>
        <a:ext cx="1106856" cy="1106856"/>
      </dsp:txXfrm>
    </dsp:sp>
    <dsp:sp modelId="{8D7E400B-3136-4C9A-8E93-7FC318039DA0}">
      <dsp:nvSpPr>
        <dsp:cNvPr id="0" name=""/>
        <dsp:cNvSpPr/>
      </dsp:nvSpPr>
      <dsp:spPr>
        <a:xfrm rot="12600000">
          <a:off x="2565773" y="4882459"/>
          <a:ext cx="415350" cy="528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10800000">
        <a:off x="2682031" y="5019270"/>
        <a:ext cx="290745" cy="316978"/>
      </dsp:txXfrm>
    </dsp:sp>
    <dsp:sp modelId="{75FF2325-E825-49FC-95C4-467DE1A6DA1E}">
      <dsp:nvSpPr>
        <dsp:cNvPr id="0" name=""/>
        <dsp:cNvSpPr/>
      </dsp:nvSpPr>
      <dsp:spPr>
        <a:xfrm>
          <a:off x="963452" y="3770813"/>
          <a:ext cx="1565330" cy="15653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Rigidez global en todo el cuerpo</a:t>
          </a:r>
          <a:endParaRPr lang="es-ES" sz="1500" kern="1200" dirty="0"/>
        </a:p>
      </dsp:txBody>
      <dsp:txXfrm>
        <a:off x="1192689" y="4000050"/>
        <a:ext cx="1106856" cy="1106856"/>
      </dsp:txXfrm>
    </dsp:sp>
    <dsp:sp modelId="{FA8642FF-A3BC-4470-80D8-0A67AE961BB8}">
      <dsp:nvSpPr>
        <dsp:cNvPr id="0" name=""/>
        <dsp:cNvSpPr/>
      </dsp:nvSpPr>
      <dsp:spPr>
        <a:xfrm rot="16200000">
          <a:off x="1538442" y="3126579"/>
          <a:ext cx="415350" cy="528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1600745" y="3294542"/>
        <a:ext cx="290745" cy="316978"/>
      </dsp:txXfrm>
    </dsp:sp>
    <dsp:sp modelId="{1ED4B275-3249-4077-B3DA-617344D0D00A}">
      <dsp:nvSpPr>
        <dsp:cNvPr id="0" name=""/>
        <dsp:cNvSpPr/>
      </dsp:nvSpPr>
      <dsp:spPr>
        <a:xfrm>
          <a:off x="963452" y="1421803"/>
          <a:ext cx="1565330" cy="15653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Fatiga continua</a:t>
          </a:r>
          <a:endParaRPr lang="es-ES" sz="1500" kern="1200" dirty="0"/>
        </a:p>
      </dsp:txBody>
      <dsp:txXfrm>
        <a:off x="1192689" y="1651040"/>
        <a:ext cx="1106856" cy="1106856"/>
      </dsp:txXfrm>
    </dsp:sp>
    <dsp:sp modelId="{7888F30C-6472-4F1A-BE1D-4BA26DD93240}">
      <dsp:nvSpPr>
        <dsp:cNvPr id="0" name=""/>
        <dsp:cNvSpPr/>
      </dsp:nvSpPr>
      <dsp:spPr>
        <a:xfrm rot="19800000">
          <a:off x="2507461" y="1418312"/>
          <a:ext cx="285596" cy="528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2513200" y="1545392"/>
        <a:ext cx="199917" cy="3169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80CFA-CC35-4218-9932-D4B31D180D5D}" type="datetimeFigureOut">
              <a:rPr lang="es-ES" smtClean="0"/>
              <a:t>22/06/2018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FAAAA-D7A9-43AD-9EBA-2B6A62572459}" type="slidenum">
              <a:rPr lang="es-ES" smtClean="0"/>
              <a:t>‹Nº›</a:t>
            </a:fld>
            <a:endParaRPr lang="es-ES"/>
          </a:p>
        </p:txBody>
      </p:sp>
    </p:spTree>
    <p:extLst>
      <p:ext uri="{BB962C8B-B14F-4D97-AF65-F5344CB8AC3E}">
        <p14:creationId xmlns:p14="http://schemas.microsoft.com/office/powerpoint/2010/main" val="21309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heumatology.org/"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hopkinsscleroderma.org/downloads/scleroderma_ed3.pdf" TargetMode="External"/><Relationship Id="rId4" Type="http://schemas.openxmlformats.org/officeDocument/2006/relationships/hyperlink" Target="http://esclerodermia.org/scleroderm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EAFAAAA-D7A9-43AD-9EBA-2B6A62572459}" type="slidenum">
              <a:rPr lang="es-ES" smtClean="0"/>
              <a:t>1</a:t>
            </a:fld>
            <a:endParaRPr lang="es-ES"/>
          </a:p>
        </p:txBody>
      </p:sp>
    </p:spTree>
    <p:extLst>
      <p:ext uri="{BB962C8B-B14F-4D97-AF65-F5344CB8AC3E}">
        <p14:creationId xmlns:p14="http://schemas.microsoft.com/office/powerpoint/2010/main" val="365110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r>
              <a:rPr lang="es-ES" dirty="0" smtClean="0"/>
              <a:t>El programa de ejercicios debe ser lento y progresivo, reevaluarse periódicamente y ajustarse de acuerdo a la progresión de la enfermedad.</a:t>
            </a:r>
          </a:p>
          <a:p>
            <a:pPr marL="0" indent="0">
              <a:buNone/>
            </a:pPr>
            <a:endParaRPr lang="es-ES" dirty="0" smtClean="0"/>
          </a:p>
          <a:p>
            <a:r>
              <a:rPr lang="es-ES" dirty="0" smtClean="0"/>
              <a:t>Aunque los ejercicios pasivos pueden beneficiar a los pacientes con retracción articular y debilidad muscular severa, pueden empeorar la inflamación de las articulaciones en pacientes con artropatía severa. Las contracciones musculares activas (isométricas o isotónicas) son importantes para mantener y / o tratar de restaurar la movilidad articular completa. </a:t>
            </a:r>
            <a:r>
              <a:rPr lang="es-ES" b="1" dirty="0" smtClean="0">
                <a:solidFill>
                  <a:srgbClr val="FF0000"/>
                </a:solidFill>
              </a:rPr>
              <a:t>Los ejercicios isométricos </a:t>
            </a:r>
            <a:r>
              <a:rPr lang="es-ES" dirty="0" smtClean="0"/>
              <a:t>requieren poco tiempo, son generalmente fáciles de realizar y </a:t>
            </a:r>
            <a:r>
              <a:rPr lang="es-ES" b="1" dirty="0" smtClean="0">
                <a:solidFill>
                  <a:srgbClr val="FF0000"/>
                </a:solidFill>
              </a:rPr>
              <a:t>son los más adecuados para pacientes con artropatía porque no ocurre movimiento articular.</a:t>
            </a:r>
          </a:p>
          <a:p>
            <a:endParaRPr lang="es-ES" dirty="0" smtClean="0"/>
          </a:p>
          <a:p>
            <a:r>
              <a:rPr lang="es-ES" dirty="0" smtClean="0"/>
              <a:t>Los ejercicios isotónicos pueden provocar dolor muscular y no son adecuados para pacientes  con esclerodermia con articulaciones </a:t>
            </a:r>
            <a:r>
              <a:rPr lang="es-ES" dirty="0" err="1" smtClean="0"/>
              <a:t>biomecánicamente</a:t>
            </a:r>
            <a:r>
              <a:rPr lang="es-ES" dirty="0" smtClean="0"/>
              <a:t> deterioradas. </a:t>
            </a:r>
          </a:p>
          <a:p>
            <a:r>
              <a:rPr lang="es-ES" dirty="0" smtClean="0"/>
              <a:t>Los ejercicios activos y pasivos incluyen la rehabilitación de los músculos faciales y el tratamiento de la reducción en el rango de articulación </a:t>
            </a:r>
            <a:r>
              <a:rPr lang="es-ES" dirty="0" err="1" smtClean="0"/>
              <a:t>temporomandibular</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3EAFAAAA-D7A9-43AD-9EBA-2B6A62572459}" type="slidenum">
              <a:rPr lang="es-ES" smtClean="0"/>
              <a:t>22</a:t>
            </a:fld>
            <a:endParaRPr lang="es-ES"/>
          </a:p>
        </p:txBody>
      </p:sp>
    </p:spTree>
    <p:extLst>
      <p:ext uri="{BB962C8B-B14F-4D97-AF65-F5344CB8AC3E}">
        <p14:creationId xmlns:p14="http://schemas.microsoft.com/office/powerpoint/2010/main" val="37623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600" b="1" i="0" u="none" strike="noStrike" kern="1200" cap="none" spc="0" normalizeH="0" baseline="0" noProof="0" dirty="0" smtClean="0">
                <a:ln>
                  <a:noFill/>
                </a:ln>
                <a:solidFill>
                  <a:prstClr val="black"/>
                </a:solidFill>
                <a:effectLst/>
                <a:uLnTx/>
                <a:uFillTx/>
                <a:latin typeface="+mn-lt"/>
                <a:ea typeface="+mn-ea"/>
                <a:cs typeface="+mn-cs"/>
              </a:rPr>
              <a:t>Reducir la fatiga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6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0" i="0" u="none" strike="noStrike" kern="1200" cap="none" spc="0" normalizeH="0" baseline="0" noProof="0" dirty="0" smtClean="0">
                <a:ln>
                  <a:noFill/>
                </a:ln>
                <a:solidFill>
                  <a:prstClr val="black"/>
                </a:solidFill>
                <a:effectLst/>
                <a:uLnTx/>
                <a:uFillTx/>
                <a:latin typeface="+mn-lt"/>
                <a:ea typeface="+mn-ea"/>
                <a:cs typeface="+mn-cs"/>
              </a:rPr>
              <a:t>La fatiga es un problema común de la esclerodermia y, aunque el ejercicio puede ser poco atractivo cuando te sientes de esta manera, la inactividad física puede empeorar la fatiga asociada con tu condición, de acuerdo con. </a:t>
            </a:r>
            <a:r>
              <a:rPr kumimoji="0" lang="es-ES" sz="1600" b="1" i="0" u="none" strike="noStrike" kern="1200" cap="none" spc="0" normalizeH="0" baseline="0" noProof="0" dirty="0" smtClean="0">
                <a:ln>
                  <a:noFill/>
                </a:ln>
                <a:solidFill>
                  <a:srgbClr val="FF0000"/>
                </a:solidFill>
                <a:effectLst/>
                <a:uLnTx/>
                <a:uFillTx/>
                <a:latin typeface="+mn-lt"/>
                <a:ea typeface="+mn-ea"/>
                <a:cs typeface="+mn-cs"/>
              </a:rPr>
              <a:t>Se recomienda ejercicio regular para combatir la fatiga </a:t>
            </a:r>
            <a:r>
              <a:rPr kumimoji="0" lang="es-ES" sz="1600" b="0" i="0" u="none" strike="noStrike" kern="1200" cap="none" spc="0" normalizeH="0" baseline="0" noProof="0" dirty="0" smtClean="0">
                <a:ln>
                  <a:noFill/>
                </a:ln>
                <a:solidFill>
                  <a:prstClr val="black"/>
                </a:solidFill>
                <a:effectLst/>
                <a:uLnTx/>
                <a:uFillTx/>
                <a:latin typeface="+mn-lt"/>
                <a:ea typeface="+mn-ea"/>
                <a:cs typeface="+mn-cs"/>
              </a:rPr>
              <a:t>y aumentar la energía. Se advierte tomar con calma y no forzar más allá de lo que puedes manejar cómodamente.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600" b="0" i="0" u="none" strike="noStrike" kern="1200" cap="none" spc="0" normalizeH="0" baseline="0" noProof="0" dirty="0" smtClean="0">
              <a:ln>
                <a:noFill/>
              </a:ln>
              <a:solidFill>
                <a:prstClr val="black"/>
              </a:solidFill>
              <a:effectLst/>
              <a:uLnTx/>
              <a:uFillTx/>
              <a:latin typeface="+mn-lt"/>
              <a:ea typeface="+mn-ea"/>
              <a:cs typeface="+mn-cs"/>
            </a:endParaRPr>
          </a:p>
          <a:p>
            <a:r>
              <a:rPr lang="es-ES" sz="1600" b="1" dirty="0" smtClean="0"/>
              <a:t>Amplitud de movimiento</a:t>
            </a:r>
          </a:p>
          <a:p>
            <a:endParaRPr lang="es-ES" sz="1600" b="1" dirty="0" smtClean="0"/>
          </a:p>
          <a:p>
            <a:pPr marL="0" indent="0">
              <a:buNone/>
            </a:pPr>
            <a:r>
              <a:rPr lang="es-ES" sz="1600" dirty="0" smtClean="0"/>
              <a:t>La salud de las articulaciones puede ser muy afectada por esta enfermedad; la inflamación y el endurecimiento de la piel alrededor de las articulaciones pueden afectar la amplitud de movimiento. Los ejercicios que trabajan las articulaciones son una parte importante de cualquier régimen de ejercicio para controlar la esclerodermia. </a:t>
            </a:r>
          </a:p>
          <a:p>
            <a:pPr marL="0" indent="0">
              <a:buNone/>
            </a:pPr>
            <a:r>
              <a:rPr lang="es-ES" sz="1600" dirty="0" smtClean="0"/>
              <a:t>La fisioterapeuta Jane </a:t>
            </a:r>
            <a:r>
              <a:rPr lang="es-ES" sz="1600" dirty="0" err="1" smtClean="0"/>
              <a:t>Brandenstein</a:t>
            </a:r>
            <a:r>
              <a:rPr lang="es-ES" sz="1600" dirty="0" smtClean="0"/>
              <a:t> recomienda hacer ejercicios de rango de movimiento en la mañana después de una ducha caliente (vasodilatación).</a:t>
            </a:r>
          </a:p>
          <a:p>
            <a:pPr marL="0" indent="0">
              <a:buNone/>
            </a:pPr>
            <a:r>
              <a:rPr lang="es-ES" sz="1600" dirty="0" smtClean="0"/>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600" b="0" i="0" u="none" strike="noStrike" kern="1200" cap="none" spc="0" normalizeH="0" baseline="0" noProof="0" dirty="0" smtClean="0">
              <a:ln>
                <a:noFill/>
              </a:ln>
              <a:solidFill>
                <a:prstClr val="black"/>
              </a:solidFill>
              <a:effectLst/>
              <a:uLnTx/>
              <a:uFillTx/>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3EAFAAAA-D7A9-43AD-9EBA-2B6A62572459}" type="slidenum">
              <a:rPr lang="es-ES" smtClean="0"/>
              <a:t>24</a:t>
            </a:fld>
            <a:endParaRPr lang="es-ES"/>
          </a:p>
        </p:txBody>
      </p:sp>
    </p:spTree>
    <p:extLst>
      <p:ext uri="{BB962C8B-B14F-4D97-AF65-F5344CB8AC3E}">
        <p14:creationId xmlns:p14="http://schemas.microsoft.com/office/powerpoint/2010/main" val="394922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r>
              <a:rPr lang="es-ES" dirty="0" smtClean="0"/>
              <a:t>En esta revisión, el ejercicio físico generalizado se considera al ejercicio aeróbico y el fortalecimiento o ejercicio resistido. Hasta hace muy poco, la efectividad de este tipo de ejercicio no se había estudiado en personas con esclerodermia. Existen tres estudios, el reporte de caso de </a:t>
            </a:r>
            <a:r>
              <a:rPr lang="es-ES" dirty="0" err="1" smtClean="0"/>
              <a:t>Chernev</a:t>
            </a:r>
            <a:r>
              <a:rPr lang="es-ES" dirty="0" smtClean="0"/>
              <a:t> et al.17, que describe los resultados de un programa de rehabilitación precoz de 16 días para una mujer con esclerodermia difusa y un episodio agudo de miositis.</a:t>
            </a:r>
          </a:p>
          <a:p>
            <a:pPr marL="0" indent="0">
              <a:buNone/>
            </a:pPr>
            <a:r>
              <a:rPr lang="es-ES" dirty="0" smtClean="0"/>
              <a:t> El programa de rehabilitación incluyo, un programa de resistencia y estiramiento, que resultó en aumento de la fuerza, capacidad funcional y una disminución de la creatina quinasa. En el estudio de </a:t>
            </a:r>
            <a:r>
              <a:rPr lang="es-ES" dirty="0" err="1" smtClean="0"/>
              <a:t>Antonioli</a:t>
            </a:r>
            <a:r>
              <a:rPr lang="es-ES" dirty="0" smtClean="0"/>
              <a:t> et al.18, la intervención consistió en ejercicios de respiración, entrenamiento aeróbico en una caminadora y estiramiento de dedos, mientras que la intervención de Oliveira et al.19, consistió en un programa de entrenamiento aeróbico de 8 semanas. Curiosamente, el estudio de Oliveira et al., comparó un grupo control de mujeres sanas, mientras que el grupo control en el estudio de </a:t>
            </a:r>
            <a:r>
              <a:rPr lang="es-ES" dirty="0" err="1" smtClean="0"/>
              <a:t>Antonioli</a:t>
            </a:r>
            <a:r>
              <a:rPr lang="es-ES" dirty="0" smtClean="0"/>
              <a:t> et al., consistía en pacientes frecuentemente atendidos en la clínica que probablemente tenían una enfermedad más grave. Los resultados de ambos estudios fueron positivos.</a:t>
            </a:r>
          </a:p>
          <a:p>
            <a:endParaRPr lang="es-ES" dirty="0"/>
          </a:p>
        </p:txBody>
      </p:sp>
      <p:sp>
        <p:nvSpPr>
          <p:cNvPr id="4" name="3 Marcador de número de diapositiva"/>
          <p:cNvSpPr>
            <a:spLocks noGrp="1"/>
          </p:cNvSpPr>
          <p:nvPr>
            <p:ph type="sldNum" sz="quarter" idx="10"/>
          </p:nvPr>
        </p:nvSpPr>
        <p:spPr/>
        <p:txBody>
          <a:bodyPr/>
          <a:lstStyle/>
          <a:p>
            <a:fld id="{3EAFAAAA-D7A9-43AD-9EBA-2B6A62572459}" type="slidenum">
              <a:rPr lang="es-ES" smtClean="0"/>
              <a:t>28</a:t>
            </a:fld>
            <a:endParaRPr lang="es-ES"/>
          </a:p>
        </p:txBody>
      </p:sp>
    </p:spTree>
    <p:extLst>
      <p:ext uri="{BB962C8B-B14F-4D97-AF65-F5344CB8AC3E}">
        <p14:creationId xmlns:p14="http://schemas.microsoft.com/office/powerpoint/2010/main" val="402307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Incentivador</a:t>
            </a:r>
            <a:r>
              <a:rPr lang="es-ES" baseline="0" dirty="0" smtClean="0"/>
              <a:t> respiratorio</a:t>
            </a:r>
            <a:endParaRPr lang="es-ES" dirty="0"/>
          </a:p>
        </p:txBody>
      </p:sp>
      <p:sp>
        <p:nvSpPr>
          <p:cNvPr id="4" name="Marcador de número de diapositiva 3"/>
          <p:cNvSpPr>
            <a:spLocks noGrp="1"/>
          </p:cNvSpPr>
          <p:nvPr>
            <p:ph type="sldNum" sz="quarter" idx="10"/>
          </p:nvPr>
        </p:nvSpPr>
        <p:spPr/>
        <p:txBody>
          <a:bodyPr/>
          <a:lstStyle/>
          <a:p>
            <a:fld id="{3EAFAAAA-D7A9-43AD-9EBA-2B6A62572459}" type="slidenum">
              <a:rPr lang="es-ES" smtClean="0"/>
              <a:t>40</a:t>
            </a:fld>
            <a:endParaRPr lang="es-ES"/>
          </a:p>
        </p:txBody>
      </p:sp>
    </p:spTree>
    <p:extLst>
      <p:ext uri="{BB962C8B-B14F-4D97-AF65-F5344CB8AC3E}">
        <p14:creationId xmlns:p14="http://schemas.microsoft.com/office/powerpoint/2010/main" val="224354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dirty="0" smtClean="0"/>
              <a:t>BIBLIOGRAFIA</a:t>
            </a:r>
          </a:p>
          <a:p>
            <a:endParaRPr lang="en-US" sz="1200" dirty="0" smtClean="0"/>
          </a:p>
          <a:p>
            <a:endParaRPr lang="en-US" sz="1200" dirty="0" smtClean="0"/>
          </a:p>
          <a:p>
            <a:r>
              <a:rPr lang="en-US" sz="1200" dirty="0" smtClean="0"/>
              <a:t>Shah, A. A., &amp; </a:t>
            </a:r>
            <a:r>
              <a:rPr lang="en-US" sz="1200" dirty="0" err="1" smtClean="0"/>
              <a:t>Wigley</a:t>
            </a:r>
            <a:r>
              <a:rPr lang="en-US" sz="1200" dirty="0" smtClean="0"/>
              <a:t>, F. M. (2013, April). My approach to the treatment of scleroderma. In </a:t>
            </a:r>
            <a:r>
              <a:rPr lang="en-US" sz="1200" i="1" dirty="0" smtClean="0"/>
              <a:t>Mayo Clinic Proceedings</a:t>
            </a:r>
            <a:r>
              <a:rPr lang="en-US" sz="1200" dirty="0" smtClean="0"/>
              <a:t> (Vol. 88, No. 4, pp. 377-393). Elsevier.</a:t>
            </a:r>
          </a:p>
          <a:p>
            <a:endParaRPr lang="en-US" sz="1200" dirty="0" smtClean="0"/>
          </a:p>
          <a:p>
            <a:r>
              <a:rPr lang="en-US" sz="1200" dirty="0" err="1" smtClean="0"/>
              <a:t>Chernev</a:t>
            </a:r>
            <a:r>
              <a:rPr lang="en-US" sz="1200" dirty="0" smtClean="0"/>
              <a:t>, I., Gustafson, K., &amp; Medina-Bravo, A. (2009). Functional outcome in a patient with an acute </a:t>
            </a:r>
            <a:r>
              <a:rPr lang="en-US" sz="1200" dirty="0" err="1" smtClean="0"/>
              <a:t>quadriparesis</a:t>
            </a:r>
            <a:r>
              <a:rPr lang="en-US" sz="1200" dirty="0" smtClean="0"/>
              <a:t> secondary to systemic sclerosis: a case report. Archives of physical medicine and rehabilitation, 90(1), 170-172.</a:t>
            </a:r>
          </a:p>
          <a:p>
            <a:endParaRPr lang="en-US" sz="1200" dirty="0" smtClean="0"/>
          </a:p>
          <a:p>
            <a:endParaRPr lang="en-US" sz="1200" dirty="0" smtClean="0"/>
          </a:p>
          <a:p>
            <a:r>
              <a:rPr lang="es-ES" sz="1200" dirty="0" err="1" smtClean="0"/>
              <a:t>Antonioli</a:t>
            </a:r>
            <a:r>
              <a:rPr lang="es-ES" sz="1200" dirty="0" smtClean="0"/>
              <a:t>, C. M., </a:t>
            </a:r>
            <a:r>
              <a:rPr lang="es-ES" sz="1200" dirty="0" err="1" smtClean="0"/>
              <a:t>Bua</a:t>
            </a:r>
            <a:r>
              <a:rPr lang="es-ES" sz="1200" dirty="0" smtClean="0"/>
              <a:t>, G., </a:t>
            </a:r>
            <a:r>
              <a:rPr lang="es-ES" sz="1200" dirty="0" err="1" smtClean="0"/>
              <a:t>Frigè</a:t>
            </a:r>
            <a:r>
              <a:rPr lang="es-ES" sz="1200" dirty="0" smtClean="0"/>
              <a:t>, A., </a:t>
            </a:r>
            <a:r>
              <a:rPr lang="es-ES" sz="1200" dirty="0" err="1" smtClean="0"/>
              <a:t>Prandini</a:t>
            </a:r>
            <a:r>
              <a:rPr lang="es-ES" sz="1200" dirty="0" smtClean="0"/>
              <a:t>, K., </a:t>
            </a:r>
            <a:r>
              <a:rPr lang="es-ES" sz="1200" dirty="0" err="1" smtClean="0"/>
              <a:t>Radici</a:t>
            </a:r>
            <a:r>
              <a:rPr lang="es-ES" sz="1200" dirty="0" smtClean="0"/>
              <a:t>, S., </a:t>
            </a:r>
            <a:r>
              <a:rPr lang="es-ES" sz="1200" dirty="0" err="1" smtClean="0"/>
              <a:t>Scarsi</a:t>
            </a:r>
            <a:r>
              <a:rPr lang="es-ES" sz="1200" dirty="0" smtClean="0"/>
              <a:t>, M., ... &amp; </a:t>
            </a:r>
            <a:r>
              <a:rPr lang="es-ES" sz="1200" dirty="0" err="1" smtClean="0"/>
              <a:t>Airo</a:t>
            </a:r>
            <a:r>
              <a:rPr lang="es-ES" sz="1200" dirty="0" smtClean="0"/>
              <a:t>, P. (2009). </a:t>
            </a:r>
            <a:r>
              <a:rPr lang="es-ES" sz="1200" dirty="0" err="1" smtClean="0"/>
              <a:t>An</a:t>
            </a:r>
            <a:r>
              <a:rPr lang="es-ES" sz="1200" dirty="0" smtClean="0"/>
              <a:t> </a:t>
            </a:r>
            <a:r>
              <a:rPr lang="es-ES" sz="1200" dirty="0" err="1" smtClean="0"/>
              <a:t>individualized</a:t>
            </a:r>
            <a:r>
              <a:rPr lang="es-ES" sz="1200" dirty="0" smtClean="0"/>
              <a:t> </a:t>
            </a:r>
            <a:r>
              <a:rPr lang="es-ES" sz="1200" dirty="0" err="1" smtClean="0"/>
              <a:t>rehabilitation</a:t>
            </a:r>
            <a:r>
              <a:rPr lang="es-ES" sz="1200" dirty="0" smtClean="0"/>
              <a:t> </a:t>
            </a:r>
            <a:r>
              <a:rPr lang="es-ES" sz="1200" dirty="0" err="1" smtClean="0"/>
              <a:t>program</a:t>
            </a:r>
            <a:r>
              <a:rPr lang="es-ES" sz="1200" dirty="0" smtClean="0"/>
              <a:t> in </a:t>
            </a:r>
            <a:r>
              <a:rPr lang="es-ES" sz="1200" dirty="0" err="1" smtClean="0"/>
              <a:t>patients</a:t>
            </a:r>
            <a:r>
              <a:rPr lang="es-ES" sz="1200" dirty="0" smtClean="0"/>
              <a:t> </a:t>
            </a:r>
            <a:r>
              <a:rPr lang="es-ES" sz="1200" dirty="0" err="1" smtClean="0"/>
              <a:t>with</a:t>
            </a:r>
            <a:r>
              <a:rPr lang="es-ES" sz="1200" dirty="0" smtClean="0"/>
              <a:t> </a:t>
            </a:r>
            <a:r>
              <a:rPr lang="es-ES" sz="1200" dirty="0" err="1" smtClean="0"/>
              <a:t>systemic</a:t>
            </a:r>
            <a:r>
              <a:rPr lang="es-ES" sz="1200" dirty="0" smtClean="0"/>
              <a:t> </a:t>
            </a:r>
            <a:r>
              <a:rPr lang="es-ES" sz="1200" dirty="0" err="1" smtClean="0"/>
              <a:t>sclerosis</a:t>
            </a:r>
            <a:r>
              <a:rPr lang="es-ES" sz="1200" dirty="0" smtClean="0"/>
              <a:t> </a:t>
            </a:r>
            <a:r>
              <a:rPr lang="es-ES" sz="1200" dirty="0" err="1" smtClean="0"/>
              <a:t>may</a:t>
            </a:r>
            <a:r>
              <a:rPr lang="es-ES" sz="1200" dirty="0" smtClean="0"/>
              <a:t> </a:t>
            </a:r>
            <a:r>
              <a:rPr lang="es-ES" sz="1200" dirty="0" err="1" smtClean="0"/>
              <a:t>improve</a:t>
            </a:r>
            <a:r>
              <a:rPr lang="es-ES" sz="1200" dirty="0" smtClean="0"/>
              <a:t> </a:t>
            </a:r>
            <a:r>
              <a:rPr lang="es-ES" sz="1200" dirty="0" err="1" smtClean="0"/>
              <a:t>quality</a:t>
            </a:r>
            <a:r>
              <a:rPr lang="es-ES" sz="1200" dirty="0" smtClean="0"/>
              <a:t> of </a:t>
            </a:r>
            <a:r>
              <a:rPr lang="es-ES" sz="1200" dirty="0" err="1" smtClean="0"/>
              <a:t>life</a:t>
            </a:r>
            <a:r>
              <a:rPr lang="es-ES" sz="1200" dirty="0" smtClean="0"/>
              <a:t> and </a:t>
            </a:r>
            <a:r>
              <a:rPr lang="es-ES" sz="1200" dirty="0" err="1" smtClean="0"/>
              <a:t>hand</a:t>
            </a:r>
            <a:r>
              <a:rPr lang="es-ES" sz="1200" dirty="0" smtClean="0"/>
              <a:t> </a:t>
            </a:r>
            <a:r>
              <a:rPr lang="es-ES" sz="1200" dirty="0" err="1" smtClean="0"/>
              <a:t>mobility</a:t>
            </a:r>
            <a:r>
              <a:rPr lang="es-ES" sz="1200" dirty="0" smtClean="0"/>
              <a:t>. </a:t>
            </a:r>
            <a:r>
              <a:rPr lang="es-ES" sz="1200" dirty="0" err="1" smtClean="0"/>
              <a:t>Clinical</a:t>
            </a:r>
            <a:r>
              <a:rPr lang="es-ES" sz="1200" dirty="0" smtClean="0"/>
              <a:t> </a:t>
            </a:r>
            <a:r>
              <a:rPr lang="es-ES" sz="1200" dirty="0" err="1" smtClean="0"/>
              <a:t>rheumatology</a:t>
            </a:r>
            <a:r>
              <a:rPr lang="es-ES" sz="1200" dirty="0" smtClean="0"/>
              <a:t>, 28(2), 159-165.</a:t>
            </a:r>
            <a:endParaRPr lang="en-US" sz="1200" dirty="0" smtClean="0"/>
          </a:p>
          <a:p>
            <a:endParaRPr lang="en-US" sz="1200" dirty="0" smtClean="0"/>
          </a:p>
          <a:p>
            <a:r>
              <a:rPr lang="es-ES" sz="1400" dirty="0" smtClean="0"/>
              <a:t>Oliveira, N. C., Santos </a:t>
            </a:r>
            <a:r>
              <a:rPr lang="es-ES" sz="1400" dirty="0" err="1" smtClean="0"/>
              <a:t>Sabbag</a:t>
            </a:r>
            <a:r>
              <a:rPr lang="es-ES" sz="1400" dirty="0" smtClean="0"/>
              <a:t>, L. D., </a:t>
            </a:r>
            <a:r>
              <a:rPr lang="es-ES" sz="1400" dirty="0" err="1" smtClean="0"/>
              <a:t>Sa</a:t>
            </a:r>
            <a:r>
              <a:rPr lang="es-ES" sz="1400" dirty="0" smtClean="0"/>
              <a:t> Pinto, A. D., Borges, C. L., &amp; Lima, F. R. (2009). Aerobic </a:t>
            </a:r>
            <a:r>
              <a:rPr lang="es-ES" sz="1400" dirty="0" err="1" smtClean="0"/>
              <a:t>exercise</a:t>
            </a:r>
            <a:r>
              <a:rPr lang="es-ES" sz="1400" dirty="0" smtClean="0"/>
              <a:t> </a:t>
            </a:r>
            <a:r>
              <a:rPr lang="es-ES" sz="1400" dirty="0" err="1" smtClean="0"/>
              <a:t>is</a:t>
            </a:r>
            <a:r>
              <a:rPr lang="es-ES" sz="1400" dirty="0" smtClean="0"/>
              <a:t> </a:t>
            </a:r>
            <a:r>
              <a:rPr lang="es-ES" sz="1400" dirty="0" err="1" smtClean="0"/>
              <a:t>safe</a:t>
            </a:r>
            <a:r>
              <a:rPr lang="es-ES" sz="1400" dirty="0" smtClean="0"/>
              <a:t> and </a:t>
            </a:r>
            <a:r>
              <a:rPr lang="es-ES" sz="1400" dirty="0" err="1" smtClean="0"/>
              <a:t>effective</a:t>
            </a:r>
            <a:r>
              <a:rPr lang="es-ES" sz="1400" dirty="0" smtClean="0"/>
              <a:t> in </a:t>
            </a:r>
            <a:r>
              <a:rPr lang="es-ES" sz="1400" dirty="0" err="1" smtClean="0"/>
              <a:t>systemic</a:t>
            </a:r>
            <a:r>
              <a:rPr lang="es-ES" sz="1400" dirty="0" smtClean="0"/>
              <a:t> </a:t>
            </a:r>
            <a:r>
              <a:rPr lang="es-ES" sz="1400" dirty="0" err="1" smtClean="0"/>
              <a:t>sclerosis</a:t>
            </a:r>
            <a:r>
              <a:rPr lang="es-ES" sz="1400" dirty="0" smtClean="0"/>
              <a:t>. International </a:t>
            </a:r>
            <a:r>
              <a:rPr lang="es-ES" sz="1400" dirty="0" err="1" smtClean="0"/>
              <a:t>journal</a:t>
            </a:r>
            <a:r>
              <a:rPr lang="es-ES" sz="1400" dirty="0" smtClean="0"/>
              <a:t> of </a:t>
            </a:r>
            <a:r>
              <a:rPr lang="es-ES" sz="1400" dirty="0" err="1" smtClean="0"/>
              <a:t>sports</a:t>
            </a:r>
            <a:r>
              <a:rPr lang="es-ES" sz="1400" dirty="0" smtClean="0"/>
              <a:t> medicine, 30(10), 728.</a:t>
            </a:r>
          </a:p>
          <a:p>
            <a:r>
              <a:rPr lang="en-US" sz="1400" dirty="0" smtClean="0"/>
              <a:t>Poole, J. L. (2010). Musculoskeletal rehabilitation in the person with scleroderma. Current opinion in rheumatology, 22(2), 205-212.</a:t>
            </a:r>
          </a:p>
          <a:p>
            <a:endParaRPr lang="en-US" sz="1200" dirty="0" smtClean="0"/>
          </a:p>
          <a:p>
            <a:r>
              <a:rPr lang="es-ES" sz="1200" dirty="0" smtClean="0">
                <a:hlinkClick r:id="rId3"/>
              </a:rPr>
              <a:t>https://www.rheumatology.org/</a:t>
            </a:r>
            <a:endParaRPr lang="es-ES" sz="1200" dirty="0" smtClean="0"/>
          </a:p>
          <a:p>
            <a:endParaRPr lang="es-ES" sz="1200" dirty="0" smtClean="0"/>
          </a:p>
          <a:p>
            <a:r>
              <a:rPr lang="es-ES" sz="1200" dirty="0" smtClean="0">
                <a:hlinkClick r:id="rId4"/>
              </a:rPr>
              <a:t>http://esclerodermia.org/scleroderma/</a:t>
            </a:r>
            <a:endParaRPr lang="es-ES" sz="1200" dirty="0" smtClean="0"/>
          </a:p>
          <a:p>
            <a:pPr marL="0" indent="0">
              <a:buNone/>
            </a:pPr>
            <a:endParaRPr lang="es-ES" sz="1200" dirty="0" smtClean="0">
              <a:hlinkClick r:id="rId5"/>
            </a:endParaRPr>
          </a:p>
          <a:p>
            <a:r>
              <a:rPr lang="es-ES" sz="1100" dirty="0" smtClean="0">
                <a:hlinkClick r:id="rId5"/>
              </a:rPr>
              <a:t>Johns Hopkins </a:t>
            </a:r>
            <a:r>
              <a:rPr lang="es-ES" sz="1100" dirty="0" err="1" smtClean="0">
                <a:hlinkClick r:id="rId5"/>
              </a:rPr>
              <a:t>Scleroderma</a:t>
            </a:r>
            <a:r>
              <a:rPr lang="es-ES" sz="1100" dirty="0" smtClean="0">
                <a:hlinkClick r:id="rId5"/>
              </a:rPr>
              <a:t> Center: </a:t>
            </a:r>
            <a:r>
              <a:rPr lang="es-ES" sz="1100" dirty="0" err="1" smtClean="0">
                <a:hlinkClick r:id="rId5"/>
              </a:rPr>
              <a:t>Scleroderma</a:t>
            </a:r>
            <a:r>
              <a:rPr lang="es-ES" sz="1100" dirty="0" smtClean="0">
                <a:hlinkClick r:id="rId5"/>
              </a:rPr>
              <a:t> </a:t>
            </a:r>
            <a:r>
              <a:rPr lang="es-ES" sz="1100" dirty="0" err="1" smtClean="0">
                <a:hlinkClick r:id="rId5"/>
              </a:rPr>
              <a:t>Education</a:t>
            </a:r>
            <a:r>
              <a:rPr lang="es-ES" sz="1100" dirty="0" smtClean="0">
                <a:hlinkClick r:id="rId5"/>
              </a:rPr>
              <a:t> </a:t>
            </a:r>
            <a:r>
              <a:rPr lang="es-ES" sz="1100" dirty="0" err="1" smtClean="0">
                <a:hlinkClick r:id="rId5"/>
              </a:rPr>
              <a:t>Program</a:t>
            </a:r>
            <a:r>
              <a:rPr lang="es-ES" sz="1100" dirty="0" smtClean="0">
                <a:hlinkClick r:id="rId5"/>
              </a:rPr>
              <a:t> </a:t>
            </a:r>
            <a:r>
              <a:rPr lang="es-ES" sz="1100" dirty="0" err="1" smtClean="0">
                <a:hlinkClick r:id="rId5"/>
              </a:rPr>
              <a:t>Chapter</a:t>
            </a:r>
            <a:r>
              <a:rPr lang="es-ES" sz="1100" dirty="0" smtClean="0">
                <a:hlinkClick r:id="rId5"/>
              </a:rPr>
              <a:t> 3 </a:t>
            </a:r>
            <a:r>
              <a:rPr lang="es-ES" sz="1100" dirty="0" err="1" smtClean="0">
                <a:hlinkClick r:id="rId5"/>
              </a:rPr>
              <a:t>Pain</a:t>
            </a:r>
            <a:r>
              <a:rPr lang="es-ES" sz="1100" dirty="0" smtClean="0">
                <a:hlinkClick r:id="rId5"/>
              </a:rPr>
              <a:t> and Fatigue (Programa educacional de escleroderma, capítulo 3 Dolor y fatiga)</a:t>
            </a:r>
            <a:endParaRPr lang="es-ES" sz="1100" dirty="0" smtClean="0"/>
          </a:p>
          <a:p>
            <a:endParaRPr lang="es-ES" dirty="0"/>
          </a:p>
        </p:txBody>
      </p:sp>
      <p:sp>
        <p:nvSpPr>
          <p:cNvPr id="4" name="3 Marcador de número de diapositiva"/>
          <p:cNvSpPr>
            <a:spLocks noGrp="1"/>
          </p:cNvSpPr>
          <p:nvPr>
            <p:ph type="sldNum" sz="quarter" idx="10"/>
          </p:nvPr>
        </p:nvSpPr>
        <p:spPr/>
        <p:txBody>
          <a:bodyPr/>
          <a:lstStyle/>
          <a:p>
            <a:fld id="{3EAFAAAA-D7A9-43AD-9EBA-2B6A62572459}" type="slidenum">
              <a:rPr lang="es-ES" smtClean="0"/>
              <a:t>49</a:t>
            </a:fld>
            <a:endParaRPr lang="es-ES"/>
          </a:p>
        </p:txBody>
      </p:sp>
    </p:spTree>
    <p:extLst>
      <p:ext uri="{BB962C8B-B14F-4D97-AF65-F5344CB8AC3E}">
        <p14:creationId xmlns:p14="http://schemas.microsoft.com/office/powerpoint/2010/main" val="371227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77963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257504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284012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326432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301279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354155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372065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378915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187485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294641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8816CA-54FF-413B-8C78-B9ADE857C34F}" type="datetimeFigureOut">
              <a:rPr lang="es-ES" smtClean="0"/>
              <a:t>22/06/2018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18F4D6-4D7A-4885-808E-15FF8102FDD8}" type="slidenum">
              <a:rPr lang="es-ES" smtClean="0"/>
              <a:t>‹Nº›</a:t>
            </a:fld>
            <a:endParaRPr lang="es-ES"/>
          </a:p>
        </p:txBody>
      </p:sp>
    </p:spTree>
    <p:extLst>
      <p:ext uri="{BB962C8B-B14F-4D97-AF65-F5344CB8AC3E}">
        <p14:creationId xmlns:p14="http://schemas.microsoft.com/office/powerpoint/2010/main" val="37578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l="-7000" r="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816CA-54FF-413B-8C78-B9ADE857C34F}" type="datetimeFigureOut">
              <a:rPr lang="es-ES" smtClean="0"/>
              <a:t>22/06/2018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8F4D6-4D7A-4885-808E-15FF8102FDD8}" type="slidenum">
              <a:rPr lang="es-ES" smtClean="0"/>
              <a:t>‹Nº›</a:t>
            </a:fld>
            <a:endParaRPr lang="es-ES"/>
          </a:p>
        </p:txBody>
      </p:sp>
    </p:spTree>
    <p:extLst>
      <p:ext uri="{BB962C8B-B14F-4D97-AF65-F5344CB8AC3E}">
        <p14:creationId xmlns:p14="http://schemas.microsoft.com/office/powerpoint/2010/main" val="2513098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816198"/>
            <a:ext cx="8736905" cy="2188866"/>
          </a:xfrm>
        </p:spPr>
        <p:txBody>
          <a:bodyPr>
            <a:noAutofit/>
          </a:bodyPr>
          <a:lstStyle/>
          <a:p>
            <a:endParaRPr lang="es-ES" sz="4400" dirty="0" smtClean="0">
              <a:solidFill>
                <a:schemeClr val="tx1"/>
              </a:solidFill>
              <a:effectLst>
                <a:outerShdw blurRad="38100" dist="38100" dir="2700000" algn="tl">
                  <a:srgbClr val="000000">
                    <a:alpha val="43137"/>
                  </a:srgbClr>
                </a:outerShdw>
              </a:effectLst>
            </a:endParaRPr>
          </a:p>
          <a:p>
            <a:r>
              <a:rPr lang="es-ES" sz="4400" dirty="0" smtClean="0">
                <a:solidFill>
                  <a:schemeClr val="tx1"/>
                </a:solidFill>
                <a:effectLst>
                  <a:outerShdw blurRad="38100" dist="38100" dir="2700000" algn="tl">
                    <a:srgbClr val="000000">
                      <a:alpha val="43137"/>
                    </a:srgbClr>
                  </a:outerShdw>
                </a:effectLst>
              </a:rPr>
              <a:t>«EJERCICIO FÍSICO COMO SALUD»</a:t>
            </a:r>
          </a:p>
          <a:p>
            <a:endParaRPr lang="es-ES" sz="4400" dirty="0" smtClean="0">
              <a:solidFill>
                <a:schemeClr val="tx1"/>
              </a:solidFill>
              <a:effectLst>
                <a:outerShdw blurRad="38100" dist="38100" dir="2700000" algn="tl">
                  <a:srgbClr val="000000">
                    <a:alpha val="43137"/>
                  </a:srgbClr>
                </a:outerShdw>
              </a:effectLst>
            </a:endParaRPr>
          </a:p>
          <a:p>
            <a:endParaRPr lang="es-ES" sz="4400" dirty="0">
              <a:solidFill>
                <a:schemeClr val="tx1"/>
              </a:solidFill>
              <a:effectLst>
                <a:outerShdw blurRad="38100" dist="38100" dir="2700000" algn="tl">
                  <a:srgbClr val="000000">
                    <a:alpha val="43137"/>
                  </a:srgbClr>
                </a:outerShdw>
              </a:effectLst>
            </a:endParaRPr>
          </a:p>
        </p:txBody>
      </p:sp>
      <p:sp>
        <p:nvSpPr>
          <p:cNvPr id="2" name="AutoShape 2" descr="Resultado de imagen de hm hospit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grpSp>
        <p:nvGrpSpPr>
          <p:cNvPr id="7" name="6 Grupo"/>
          <p:cNvGrpSpPr/>
          <p:nvPr/>
        </p:nvGrpSpPr>
        <p:grpSpPr>
          <a:xfrm>
            <a:off x="0" y="-14243"/>
            <a:ext cx="9188682" cy="6872243"/>
            <a:chOff x="0" y="-14243"/>
            <a:chExt cx="9188682" cy="6872243"/>
          </a:xfrm>
        </p:grpSpPr>
        <p:sp>
          <p:nvSpPr>
            <p:cNvPr id="4" name="3 CuadroTexto"/>
            <p:cNvSpPr txBox="1"/>
            <p:nvPr/>
          </p:nvSpPr>
          <p:spPr>
            <a:xfrm>
              <a:off x="50580" y="6080739"/>
              <a:ext cx="3240360" cy="738664"/>
            </a:xfrm>
            <a:prstGeom prst="rect">
              <a:avLst/>
            </a:prstGeom>
            <a:noFill/>
          </p:spPr>
          <p:txBody>
            <a:bodyPr wrap="square" rtlCol="0">
              <a:spAutoFit/>
            </a:bodyPr>
            <a:lstStyle/>
            <a:p>
              <a:r>
                <a:rPr lang="es-ES" sz="2800" dirty="0" smtClean="0"/>
                <a:t>Rafael Molina García</a:t>
              </a:r>
              <a:r>
                <a:rPr lang="es-ES" sz="2000" dirty="0" smtClean="0"/>
                <a:t> </a:t>
              </a:r>
              <a:r>
                <a:rPr lang="es-ES" sz="1400" dirty="0" smtClean="0"/>
                <a:t>Nº Colegiado 56319 (COPLEF) </a:t>
              </a:r>
              <a:endParaRPr lang="es-ES" sz="14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4243"/>
              <a:ext cx="1931430" cy="178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642"/>
              <a:ext cx="2117574" cy="13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815" y="4471130"/>
              <a:ext cx="3290867" cy="238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1446" y="6268231"/>
              <a:ext cx="758786" cy="589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660232" y="6450071"/>
              <a:ext cx="36004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204440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de Entrenamiento en un parque anci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016"/>
            <a:ext cx="5057775" cy="33623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de Entrenamiento en c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717032"/>
            <a:ext cx="428625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27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de persona con cancer ejerci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3" y="332656"/>
            <a:ext cx="6191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429000"/>
            <a:ext cx="5171975" cy="312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015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0" name="Picture 22" descr="Resultado de imagen de actividad fisica en ca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28" y="106738"/>
            <a:ext cx="4679736" cy="3116882"/>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Resultado de imagen de mindfulness en c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397" y="3533010"/>
            <a:ext cx="5402155" cy="327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03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de anciano haciendo pe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408403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anciano haciendo prensa de pie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19" y="3501008"/>
            <a:ext cx="512419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96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08600"/>
            <a:ext cx="7416824" cy="4032448"/>
          </a:xfrm>
        </p:spPr>
        <p:txBody>
          <a:bodyPr>
            <a:normAutofit/>
          </a:bodyPr>
          <a:lstStyle/>
          <a:p>
            <a:pPr marL="0" indent="0" algn="ctr">
              <a:buNone/>
            </a:pPr>
            <a:r>
              <a:rPr lang="es-ES" dirty="0" smtClean="0"/>
              <a:t>   </a:t>
            </a:r>
          </a:p>
          <a:p>
            <a:pPr marL="0" indent="0" algn="ctr">
              <a:buNone/>
            </a:pPr>
            <a:r>
              <a:rPr lang="es-ES" sz="4800" dirty="0" smtClean="0"/>
              <a:t>BIENVENIDOS/AS</a:t>
            </a:r>
          </a:p>
          <a:p>
            <a:pPr marL="0" indent="0" algn="ctr">
              <a:buNone/>
            </a:pPr>
            <a:r>
              <a:rPr lang="es-ES" sz="4800" dirty="0" smtClean="0"/>
              <a:t>AL </a:t>
            </a:r>
          </a:p>
          <a:p>
            <a:pPr marL="0" indent="0" algn="ctr">
              <a:buNone/>
            </a:pPr>
            <a:r>
              <a:rPr lang="es-ES" sz="4800" dirty="0" smtClean="0"/>
              <a:t>MOVIMIENTO</a:t>
            </a:r>
            <a:endParaRPr lang="es-ES" sz="4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72013"/>
            <a:ext cx="2563556" cy="25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Resultado de imagen de ejercicio fisico dibu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5" y="4438545"/>
            <a:ext cx="3251056" cy="233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056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892480" cy="1210146"/>
          </a:xfrm>
        </p:spPr>
        <p:txBody>
          <a:bodyPr>
            <a:normAutofit/>
          </a:bodyPr>
          <a:lstStyle/>
          <a:p>
            <a:r>
              <a:rPr lang="es-ES" dirty="0" smtClean="0"/>
              <a:t>¿Actividad física? ¿Entrenamiento?</a:t>
            </a:r>
            <a:endParaRPr lang="es-ES" dirty="0"/>
          </a:p>
        </p:txBody>
      </p:sp>
      <p:sp>
        <p:nvSpPr>
          <p:cNvPr id="3" name="2 Marcador de contenido"/>
          <p:cNvSpPr>
            <a:spLocks noGrp="1"/>
          </p:cNvSpPr>
          <p:nvPr>
            <p:ph idx="1"/>
          </p:nvPr>
        </p:nvSpPr>
        <p:spPr/>
        <p:txBody>
          <a:bodyPr>
            <a:normAutofit/>
          </a:bodyPr>
          <a:lstStyle/>
          <a:p>
            <a:r>
              <a:rPr lang="es-ES" sz="1600" dirty="0" smtClean="0"/>
              <a:t>Se conoce como </a:t>
            </a:r>
            <a:r>
              <a:rPr lang="es-ES" sz="1600" b="1" dirty="0" smtClean="0">
                <a:solidFill>
                  <a:srgbClr val="FF0000"/>
                </a:solidFill>
              </a:rPr>
              <a:t>actividad física </a:t>
            </a:r>
            <a:r>
              <a:rPr lang="es-ES" sz="1600" dirty="0" smtClean="0"/>
              <a:t>a la realización de movimientos corporales</a:t>
            </a:r>
            <a:r>
              <a:rPr lang="es-ES" sz="1600" b="1" dirty="0" smtClean="0"/>
              <a:t>, </a:t>
            </a:r>
            <a:r>
              <a:rPr lang="es-ES" sz="1600" dirty="0" smtClean="0"/>
              <a:t>repetitivos , con el objetivo de estar en forma física y gozar de una buena salud.</a:t>
            </a:r>
          </a:p>
          <a:p>
            <a:endParaRPr lang="es-ES" sz="1600" dirty="0"/>
          </a:p>
          <a:p>
            <a:r>
              <a:rPr lang="es-ES" sz="1600" dirty="0" smtClean="0"/>
              <a:t>Se conoce como </a:t>
            </a:r>
            <a:r>
              <a:rPr lang="es-ES" sz="1600" b="1" dirty="0" smtClean="0">
                <a:solidFill>
                  <a:srgbClr val="FF0000"/>
                </a:solidFill>
              </a:rPr>
              <a:t>entrenamiento </a:t>
            </a:r>
            <a:r>
              <a:rPr lang="es-ES" sz="1600" dirty="0" smtClean="0"/>
              <a:t>a la realización de </a:t>
            </a:r>
            <a:r>
              <a:rPr lang="es-ES" sz="1600" b="1" dirty="0" smtClean="0">
                <a:solidFill>
                  <a:srgbClr val="FF0000"/>
                </a:solidFill>
              </a:rPr>
              <a:t>ejercicio físico </a:t>
            </a:r>
            <a:r>
              <a:rPr lang="es-ES" sz="1600" dirty="0" smtClean="0"/>
              <a:t>pero de una manera programada y supervisada tanto a nivel técnico de ejecución del movimiento como  a la utilización de una metodología especifica  y personal ,aplicada para la conseguir  el objetivo planteado ,ya sea de ¿salud o rendimiento?</a:t>
            </a:r>
            <a:endParaRPr lang="es-ES" sz="1600" dirty="0"/>
          </a:p>
        </p:txBody>
      </p:sp>
      <p:grpSp>
        <p:nvGrpSpPr>
          <p:cNvPr id="5" name="4 Grupo"/>
          <p:cNvGrpSpPr/>
          <p:nvPr/>
        </p:nvGrpSpPr>
        <p:grpSpPr>
          <a:xfrm>
            <a:off x="683568" y="3826421"/>
            <a:ext cx="7128792" cy="2673068"/>
            <a:chOff x="683568" y="3826421"/>
            <a:chExt cx="7128792" cy="2673068"/>
          </a:xfrm>
        </p:grpSpPr>
        <p:pic>
          <p:nvPicPr>
            <p:cNvPr id="1026" name="Picture 2" descr="Resultado de imagen de ejercicio fis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933056"/>
              <a:ext cx="3172111" cy="2108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entrenamiento pers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468" y="3826421"/>
              <a:ext cx="2736304" cy="221540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403648" y="6130157"/>
              <a:ext cx="2160240" cy="369332"/>
            </a:xfrm>
            <a:prstGeom prst="rect">
              <a:avLst/>
            </a:prstGeom>
            <a:noFill/>
          </p:spPr>
          <p:txBody>
            <a:bodyPr wrap="square" rtlCol="0">
              <a:spAutoFit/>
            </a:bodyPr>
            <a:lstStyle/>
            <a:p>
              <a:r>
                <a:rPr lang="es-ES" dirty="0" smtClean="0"/>
                <a:t>Actividad física</a:t>
              </a:r>
              <a:endParaRPr lang="es-ES" dirty="0"/>
            </a:p>
          </p:txBody>
        </p:sp>
        <p:sp>
          <p:nvSpPr>
            <p:cNvPr id="7" name="6 CuadroTexto"/>
            <p:cNvSpPr txBox="1"/>
            <p:nvPr/>
          </p:nvSpPr>
          <p:spPr>
            <a:xfrm>
              <a:off x="5076056" y="6130157"/>
              <a:ext cx="2736304" cy="369332"/>
            </a:xfrm>
            <a:prstGeom prst="rect">
              <a:avLst/>
            </a:prstGeom>
            <a:noFill/>
          </p:spPr>
          <p:txBody>
            <a:bodyPr wrap="square" rtlCol="0">
              <a:spAutoFit/>
            </a:bodyPr>
            <a:lstStyle/>
            <a:p>
              <a:r>
                <a:rPr lang="es-ES" dirty="0" smtClean="0"/>
                <a:t>Entrenamiento personal</a:t>
              </a:r>
              <a:endParaRPr lang="es-ES" dirty="0"/>
            </a:p>
          </p:txBody>
        </p:sp>
      </p:grpSp>
    </p:spTree>
    <p:extLst>
      <p:ext uri="{BB962C8B-B14F-4D97-AF65-F5344CB8AC3E}">
        <p14:creationId xmlns:p14="http://schemas.microsoft.com/office/powerpoint/2010/main" val="185849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¿Rendimiento o Salud?</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0" y="1767448"/>
            <a:ext cx="4496112" cy="224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descr="Resultado de imagen de sentarse y levantarse de una silla"/>
          <p:cNvSpPr>
            <a:spLocks noChangeAspect="1" noChangeArrowheads="1"/>
          </p:cNvSpPr>
          <p:nvPr/>
        </p:nvSpPr>
        <p:spPr bwMode="auto">
          <a:xfrm>
            <a:off x="155575" y="-1608138"/>
            <a:ext cx="448627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922" y="3637402"/>
            <a:ext cx="4320480" cy="323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138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de persona con and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898" y="404664"/>
            <a:ext cx="1872208" cy="27085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tercera edad entretenimi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2" y="3861048"/>
            <a:ext cx="441593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de andar con mule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9968" y="796828"/>
            <a:ext cx="3436136" cy="19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219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latin typeface="+mn-lt"/>
                <a:ea typeface="+mn-ea"/>
                <a:cs typeface="+mn-cs"/>
              </a:rPr>
              <a:t>Recomendaciones generales</a:t>
            </a:r>
          </a:p>
        </p:txBody>
      </p:sp>
      <p:sp>
        <p:nvSpPr>
          <p:cNvPr id="3" name="2 Marcador de contenido"/>
          <p:cNvSpPr>
            <a:spLocks noGrp="1"/>
          </p:cNvSpPr>
          <p:nvPr>
            <p:ph idx="1"/>
          </p:nvPr>
        </p:nvSpPr>
        <p:spPr>
          <a:xfrm>
            <a:off x="539552" y="1655098"/>
            <a:ext cx="8229600" cy="4525963"/>
          </a:xfrm>
        </p:spPr>
        <p:txBody>
          <a:bodyPr>
            <a:normAutofit/>
          </a:bodyPr>
          <a:lstStyle/>
          <a:p>
            <a:r>
              <a:rPr lang="es-ES" sz="2800" dirty="0"/>
              <a:t>Según la OMS…</a:t>
            </a:r>
          </a:p>
          <a:p>
            <a:pPr marL="0" indent="0">
              <a:buNone/>
            </a:pPr>
            <a:endParaRPr lang="es-ES" sz="2800" dirty="0"/>
          </a:p>
          <a:p>
            <a:pPr marL="0" indent="0">
              <a:buNone/>
            </a:pPr>
            <a:r>
              <a:rPr lang="es-ES" sz="2800" dirty="0"/>
              <a:t>Los adultos de 18 a 64 años dediquen como mínimo </a:t>
            </a:r>
            <a:r>
              <a:rPr lang="es-ES" sz="2800" b="1" dirty="0">
                <a:solidFill>
                  <a:srgbClr val="FF0000"/>
                </a:solidFill>
              </a:rPr>
              <a:t>150 minutos semanales </a:t>
            </a:r>
            <a:r>
              <a:rPr lang="es-ES" sz="2800" dirty="0" smtClean="0"/>
              <a:t> </a:t>
            </a:r>
            <a:r>
              <a:rPr lang="es-ES" sz="2800" dirty="0"/>
              <a:t>de </a:t>
            </a:r>
            <a:r>
              <a:rPr lang="es-ES" sz="2800" b="1" dirty="0">
                <a:solidFill>
                  <a:srgbClr val="FF0000"/>
                </a:solidFill>
              </a:rPr>
              <a:t>intensidad moderada</a:t>
            </a:r>
            <a:r>
              <a:rPr lang="es-ES" sz="2800" dirty="0"/>
              <a:t>, o bien </a:t>
            </a:r>
            <a:r>
              <a:rPr lang="es-ES" sz="2800" b="1" dirty="0">
                <a:solidFill>
                  <a:srgbClr val="FF0000"/>
                </a:solidFill>
              </a:rPr>
              <a:t>75 minutos </a:t>
            </a:r>
            <a:r>
              <a:rPr lang="es-ES" sz="2800" dirty="0"/>
              <a:t>de</a:t>
            </a:r>
            <a:r>
              <a:rPr lang="es-ES" sz="2800" dirty="0">
                <a:solidFill>
                  <a:srgbClr val="FF0000"/>
                </a:solidFill>
              </a:rPr>
              <a:t> </a:t>
            </a:r>
            <a:r>
              <a:rPr lang="es-ES" sz="2800" b="1" dirty="0">
                <a:solidFill>
                  <a:srgbClr val="FF0000"/>
                </a:solidFill>
              </a:rPr>
              <a:t>actividad física aeróbica vigorosa cada semana, </a:t>
            </a:r>
            <a:r>
              <a:rPr lang="es-ES" sz="2800" dirty="0"/>
              <a:t>o bien una combinación equivalente de actividades moderadas y vigorosas</a:t>
            </a:r>
          </a:p>
        </p:txBody>
      </p:sp>
      <p:sp>
        <p:nvSpPr>
          <p:cNvPr id="4" name="3 CuadroTexto"/>
          <p:cNvSpPr txBox="1"/>
          <p:nvPr/>
        </p:nvSpPr>
        <p:spPr>
          <a:xfrm>
            <a:off x="1628591" y="5174348"/>
            <a:ext cx="1296144" cy="1015663"/>
          </a:xfrm>
          <a:prstGeom prst="rect">
            <a:avLst/>
          </a:prstGeom>
          <a:noFill/>
        </p:spPr>
        <p:txBody>
          <a:bodyPr wrap="square" rtlCol="0">
            <a:spAutoFit/>
          </a:bodyPr>
          <a:lstStyle/>
          <a:p>
            <a:r>
              <a:rPr lang="es-ES" sz="6000" dirty="0" smtClean="0"/>
              <a:t>¿ ?</a:t>
            </a:r>
            <a:endParaRPr lang="es-ES" sz="6000" dirty="0"/>
          </a:p>
        </p:txBody>
      </p:sp>
      <p:sp>
        <p:nvSpPr>
          <p:cNvPr id="5" name="4 CuadroTexto"/>
          <p:cNvSpPr txBox="1"/>
          <p:nvPr/>
        </p:nvSpPr>
        <p:spPr>
          <a:xfrm>
            <a:off x="5076056" y="5341857"/>
            <a:ext cx="3024336" cy="646331"/>
          </a:xfrm>
          <a:prstGeom prst="rect">
            <a:avLst/>
          </a:prstGeom>
          <a:noFill/>
        </p:spPr>
        <p:txBody>
          <a:bodyPr wrap="square" rtlCol="0">
            <a:spAutoFit/>
          </a:bodyPr>
          <a:lstStyle/>
          <a:p>
            <a:r>
              <a:rPr lang="es-ES" sz="3600" b="1" dirty="0" smtClean="0"/>
              <a:t>DEPENDE</a:t>
            </a:r>
            <a:endParaRPr lang="es-ES" sz="3600" b="1" dirty="0"/>
          </a:p>
        </p:txBody>
      </p:sp>
      <p:sp>
        <p:nvSpPr>
          <p:cNvPr id="6" name="5 Multiplicar"/>
          <p:cNvSpPr/>
          <p:nvPr/>
        </p:nvSpPr>
        <p:spPr>
          <a:xfrm>
            <a:off x="683568" y="18932"/>
            <a:ext cx="7056784" cy="6434403"/>
          </a:xfrm>
          <a:prstGeom prst="mathMultiply">
            <a:avLst>
              <a:gd name="adj1" fmla="val 200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val="137703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DE QUÉ DEPENDE?</a:t>
            </a:r>
            <a:endParaRPr lang="es-ES" dirty="0"/>
          </a:p>
        </p:txBody>
      </p:sp>
      <p:sp>
        <p:nvSpPr>
          <p:cNvPr id="3" name="2 Marcador de contenido"/>
          <p:cNvSpPr>
            <a:spLocks noGrp="1"/>
          </p:cNvSpPr>
          <p:nvPr>
            <p:ph idx="1"/>
          </p:nvPr>
        </p:nvSpPr>
        <p:spPr>
          <a:xfrm>
            <a:off x="395536" y="1556792"/>
            <a:ext cx="8424936" cy="4968552"/>
          </a:xfrm>
        </p:spPr>
        <p:txBody>
          <a:bodyPr>
            <a:normAutofit fontScale="92500" lnSpcReduction="20000"/>
          </a:bodyPr>
          <a:lstStyle/>
          <a:p>
            <a:r>
              <a:rPr lang="es-ES" dirty="0" smtClean="0"/>
              <a:t>Sedentaria o activa</a:t>
            </a:r>
          </a:p>
          <a:p>
            <a:r>
              <a:rPr lang="es-ES" dirty="0" smtClean="0"/>
              <a:t>Enferma o sana</a:t>
            </a:r>
          </a:p>
          <a:p>
            <a:r>
              <a:rPr lang="es-ES" dirty="0" smtClean="0"/>
              <a:t>Poli-patología?</a:t>
            </a:r>
          </a:p>
          <a:p>
            <a:r>
              <a:rPr lang="es-ES" dirty="0" smtClean="0"/>
              <a:t>Tipo de enfermedad</a:t>
            </a:r>
          </a:p>
          <a:p>
            <a:r>
              <a:rPr lang="es-ES" dirty="0" smtClean="0"/>
              <a:t>Edad biológica</a:t>
            </a:r>
          </a:p>
          <a:p>
            <a:r>
              <a:rPr lang="es-ES" dirty="0" smtClean="0"/>
              <a:t>Limitaciones físicas y/o psicológicas</a:t>
            </a:r>
          </a:p>
          <a:p>
            <a:r>
              <a:rPr lang="es-ES" dirty="0" smtClean="0"/>
              <a:t>Tipo de ejercicio</a:t>
            </a:r>
          </a:p>
          <a:p>
            <a:r>
              <a:rPr lang="es-ES" dirty="0" smtClean="0"/>
              <a:t>Lesiones previas </a:t>
            </a:r>
          </a:p>
          <a:p>
            <a:r>
              <a:rPr lang="es-ES" dirty="0"/>
              <a:t>Brote </a:t>
            </a:r>
            <a:r>
              <a:rPr lang="es-ES" dirty="0" smtClean="0"/>
              <a:t>agudo</a:t>
            </a:r>
          </a:p>
          <a:p>
            <a:r>
              <a:rPr lang="es-ES" b="1" dirty="0" smtClean="0">
                <a:solidFill>
                  <a:srgbClr val="FF0000"/>
                </a:solidFill>
              </a:rPr>
              <a:t>Estado</a:t>
            </a:r>
            <a:r>
              <a:rPr lang="es-ES" dirty="0" smtClean="0"/>
              <a:t> </a:t>
            </a:r>
            <a:r>
              <a:rPr lang="es-ES" b="1" dirty="0" smtClean="0">
                <a:solidFill>
                  <a:srgbClr val="FF0000"/>
                </a:solidFill>
              </a:rPr>
              <a:t>de ánimo</a:t>
            </a:r>
          </a:p>
          <a:p>
            <a:endParaRPr lang="es-ES" dirty="0" smtClean="0"/>
          </a:p>
          <a:p>
            <a:endParaRPr lang="es-ES" dirty="0" smtClean="0"/>
          </a:p>
          <a:p>
            <a:endParaRPr lang="es-ES" dirty="0"/>
          </a:p>
        </p:txBody>
      </p:sp>
      <p:sp>
        <p:nvSpPr>
          <p:cNvPr id="4" name="3 Flecha curvada hacia arriba"/>
          <p:cNvSpPr/>
          <p:nvPr/>
        </p:nvSpPr>
        <p:spPr>
          <a:xfrm rot="16796215">
            <a:off x="3258009" y="2902553"/>
            <a:ext cx="4828258" cy="24948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91395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2000"/>
                                        <p:tgtEl>
                                          <p:spTgt spid="4"/>
                                        </p:tgtEl>
                                      </p:cBhvr>
                                    </p:animEffect>
                                    <p:anim calcmode="lin" valueType="num">
                                      <p:cBhvr>
                                        <p:cTn id="58" dur="2000" fill="hold"/>
                                        <p:tgtEl>
                                          <p:spTgt spid="4"/>
                                        </p:tgtEl>
                                        <p:attrNameLst>
                                          <p:attrName>ppt_w</p:attrName>
                                        </p:attrNameLst>
                                      </p:cBhvr>
                                      <p:tavLst>
                                        <p:tav tm="0" fmla="#ppt_w*sin(2.5*pi*$)">
                                          <p:val>
                                            <p:fltVal val="0"/>
                                          </p:val>
                                        </p:tav>
                                        <p:tav tm="100000">
                                          <p:val>
                                            <p:fltVal val="1"/>
                                          </p:val>
                                        </p:tav>
                                      </p:tavLst>
                                    </p:anim>
                                    <p:anim calcmode="lin" valueType="num">
                                      <p:cBhvr>
                                        <p:cTn id="5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¿QUIEN SOY?</a:t>
            </a:r>
            <a:endParaRPr lang="es-ES" dirty="0"/>
          </a:p>
        </p:txBody>
      </p:sp>
      <p:sp>
        <p:nvSpPr>
          <p:cNvPr id="3" name="2 Marcador de contenido"/>
          <p:cNvSpPr>
            <a:spLocks noGrp="1"/>
          </p:cNvSpPr>
          <p:nvPr>
            <p:ph idx="1"/>
          </p:nvPr>
        </p:nvSpPr>
        <p:spPr>
          <a:xfrm>
            <a:off x="323528" y="1600200"/>
            <a:ext cx="8496944" cy="4925144"/>
          </a:xfrm>
        </p:spPr>
        <p:txBody>
          <a:bodyPr>
            <a:normAutofit/>
          </a:bodyPr>
          <a:lstStyle/>
          <a:p>
            <a:endParaRPr lang="es-ES" dirty="0" smtClean="0"/>
          </a:p>
          <a:p>
            <a:r>
              <a:rPr lang="es-ES" dirty="0" smtClean="0">
                <a:solidFill>
                  <a:srgbClr val="FF0000"/>
                </a:solidFill>
              </a:rPr>
              <a:t>Apasionado del cuerpo humano y la salud</a:t>
            </a:r>
            <a:endParaRPr lang="es-ES" dirty="0">
              <a:solidFill>
                <a:srgbClr val="FF0000"/>
              </a:solidFill>
            </a:endParaRPr>
          </a:p>
          <a:p>
            <a:r>
              <a:rPr lang="es-ES" dirty="0" smtClean="0"/>
              <a:t>Graduado en Ciencias de la Actividad Física y Deporte (CAFyD).Universidad Europea</a:t>
            </a:r>
          </a:p>
          <a:p>
            <a:r>
              <a:rPr lang="es-ES" dirty="0" smtClean="0"/>
              <a:t>Especialista en Readaptación neuromuscular (E.N.V) acreditado por BMT</a:t>
            </a:r>
          </a:p>
          <a:p>
            <a:r>
              <a:rPr lang="es-ES" dirty="0" smtClean="0"/>
              <a:t>Entrenador personal  en poblaciones con patologías</a:t>
            </a:r>
            <a:r>
              <a:rPr lang="es-ES" sz="2000" dirty="0" smtClean="0"/>
              <a:t>(músculo-esqueléticas, inmunes, metabólicas, neurológicas)</a:t>
            </a:r>
            <a:endParaRPr lang="es-ES" sz="2000" dirty="0"/>
          </a:p>
        </p:txBody>
      </p:sp>
    </p:spTree>
    <p:extLst>
      <p:ext uri="{BB962C8B-B14F-4D97-AF65-F5344CB8AC3E}">
        <p14:creationId xmlns:p14="http://schemas.microsoft.com/office/powerpoint/2010/main" val="1722694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Variables del entrenamiento a tener en cuenta</a:t>
            </a:r>
            <a:endParaRPr lang="es-ES" dirty="0"/>
          </a:p>
        </p:txBody>
      </p:sp>
      <p:sp>
        <p:nvSpPr>
          <p:cNvPr id="3" name="2 Marcador de contenido"/>
          <p:cNvSpPr>
            <a:spLocks noGrp="1"/>
          </p:cNvSpPr>
          <p:nvPr>
            <p:ph idx="1"/>
          </p:nvPr>
        </p:nvSpPr>
        <p:spPr/>
        <p:txBody>
          <a:bodyPr/>
          <a:lstStyle/>
          <a:p>
            <a:r>
              <a:rPr lang="es-ES" dirty="0" smtClean="0"/>
              <a:t>Intensidad</a:t>
            </a:r>
          </a:p>
          <a:p>
            <a:pPr marL="0" indent="0">
              <a:buNone/>
            </a:pPr>
            <a:endParaRPr lang="es-ES" dirty="0" smtClean="0"/>
          </a:p>
          <a:p>
            <a:r>
              <a:rPr lang="es-ES" dirty="0" smtClean="0"/>
              <a:t>Volumen (carga, frecuencia, </a:t>
            </a:r>
            <a:r>
              <a:rPr lang="es-ES" dirty="0" err="1" smtClean="0"/>
              <a:t>dósis</a:t>
            </a:r>
            <a:r>
              <a:rPr lang="es-ES" dirty="0" smtClean="0"/>
              <a:t>, series)</a:t>
            </a:r>
          </a:p>
          <a:p>
            <a:pPr marL="0" indent="0">
              <a:buNone/>
            </a:pPr>
            <a:endParaRPr lang="es-ES" dirty="0" smtClean="0"/>
          </a:p>
          <a:p>
            <a:r>
              <a:rPr lang="es-ES" dirty="0" smtClean="0"/>
              <a:t>Recuperación/descansos</a:t>
            </a:r>
          </a:p>
          <a:p>
            <a:endParaRPr lang="es-ES" dirty="0"/>
          </a:p>
        </p:txBody>
      </p:sp>
    </p:spTree>
    <p:extLst>
      <p:ext uri="{BB962C8B-B14F-4D97-AF65-F5344CB8AC3E}">
        <p14:creationId xmlns:p14="http://schemas.microsoft.com/office/powerpoint/2010/main" val="201278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dice la ciencia?</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La evidencia existente, </a:t>
            </a:r>
            <a:r>
              <a:rPr lang="es-ES" b="1" dirty="0" smtClean="0">
                <a:solidFill>
                  <a:srgbClr val="FF0000"/>
                </a:solidFill>
              </a:rPr>
              <a:t>APOYA</a:t>
            </a:r>
            <a:r>
              <a:rPr lang="es-ES" dirty="0" smtClean="0"/>
              <a:t> </a:t>
            </a:r>
            <a:r>
              <a:rPr lang="es-ES" dirty="0"/>
              <a:t>la idea </a:t>
            </a:r>
            <a:r>
              <a:rPr lang="es-ES" dirty="0" smtClean="0"/>
              <a:t>de realizar </a:t>
            </a:r>
            <a:r>
              <a:rPr lang="es-ES" dirty="0" smtClean="0"/>
              <a:t>actividad </a:t>
            </a:r>
            <a:r>
              <a:rPr lang="es-ES" dirty="0"/>
              <a:t>física y el movimiento activo </a:t>
            </a:r>
            <a:r>
              <a:rPr lang="es-ES" dirty="0" smtClean="0"/>
              <a:t>para </a:t>
            </a:r>
            <a:r>
              <a:rPr lang="es-ES" dirty="0"/>
              <a:t>los tejidos </a:t>
            </a:r>
            <a:r>
              <a:rPr lang="es-ES" dirty="0" smtClean="0"/>
              <a:t>afectados, mejorando la calidad de vida de los enfermos.</a:t>
            </a:r>
          </a:p>
          <a:p>
            <a:pPr marL="0" indent="0">
              <a:buNone/>
            </a:pPr>
            <a:endParaRPr lang="es-ES" dirty="0" smtClean="0"/>
          </a:p>
          <a:p>
            <a:pPr marL="0" indent="0">
              <a:buNone/>
            </a:pPr>
            <a:r>
              <a:rPr lang="es-ES" dirty="0" smtClean="0"/>
              <a:t>Aunque falta mas investigación al respecto.</a:t>
            </a:r>
            <a:endParaRPr lang="es-ES" dirty="0"/>
          </a:p>
          <a:p>
            <a:pPr marL="0" indent="0">
              <a:buNone/>
            </a:pPr>
            <a:endParaRPr lang="es-ES" dirty="0"/>
          </a:p>
        </p:txBody>
      </p:sp>
      <p:sp>
        <p:nvSpPr>
          <p:cNvPr id="5" name="4 CuadroTexto"/>
          <p:cNvSpPr txBox="1"/>
          <p:nvPr/>
        </p:nvSpPr>
        <p:spPr>
          <a:xfrm>
            <a:off x="5868144" y="6550223"/>
            <a:ext cx="3528392" cy="307777"/>
          </a:xfrm>
          <a:prstGeom prst="rect">
            <a:avLst/>
          </a:prstGeom>
          <a:noFill/>
        </p:spPr>
        <p:txBody>
          <a:bodyPr wrap="square" rtlCol="0">
            <a:spAutoFit/>
          </a:bodyPr>
          <a:lstStyle/>
          <a:p>
            <a:r>
              <a:rPr lang="en-US" sz="1400" dirty="0" smtClean="0"/>
              <a:t>                  Shah</a:t>
            </a:r>
            <a:r>
              <a:rPr lang="en-US" sz="1400" dirty="0"/>
              <a:t>, A. A., &amp; </a:t>
            </a:r>
            <a:r>
              <a:rPr lang="en-US" sz="1400" dirty="0" err="1"/>
              <a:t>Wigley</a:t>
            </a:r>
            <a:r>
              <a:rPr lang="en-US" sz="1400" dirty="0"/>
              <a:t>, F. M. (</a:t>
            </a:r>
            <a:r>
              <a:rPr lang="en-US" sz="1400" dirty="0" smtClean="0"/>
              <a:t>2013).</a:t>
            </a:r>
            <a:endParaRPr lang="es-ES" sz="1400" dirty="0"/>
          </a:p>
        </p:txBody>
      </p:sp>
    </p:spTree>
    <p:extLst>
      <p:ext uri="{BB962C8B-B14F-4D97-AF65-F5344CB8AC3E}">
        <p14:creationId xmlns:p14="http://schemas.microsoft.com/office/powerpoint/2010/main" val="590666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640960" cy="5688632"/>
          </a:xfrm>
        </p:spPr>
        <p:txBody>
          <a:bodyPr>
            <a:normAutofit/>
          </a:bodyPr>
          <a:lstStyle/>
          <a:p>
            <a:pPr marL="0" indent="0">
              <a:buNone/>
            </a:pPr>
            <a:r>
              <a:rPr lang="es-ES" dirty="0" smtClean="0"/>
              <a:t>La ciencia nos dice que antes </a:t>
            </a:r>
            <a:r>
              <a:rPr lang="es-ES" dirty="0"/>
              <a:t>de </a:t>
            </a:r>
            <a:r>
              <a:rPr lang="es-ES" dirty="0" smtClean="0"/>
              <a:t>prescribir ejercicios </a:t>
            </a:r>
            <a:r>
              <a:rPr lang="es-ES" dirty="0"/>
              <a:t>pasivos o activos en pacientes con ES, </a:t>
            </a:r>
            <a:r>
              <a:rPr lang="es-ES" dirty="0" smtClean="0"/>
              <a:t>debe evaluarse:</a:t>
            </a:r>
          </a:p>
          <a:p>
            <a:pPr marL="0" indent="0">
              <a:buNone/>
            </a:pPr>
            <a:endParaRPr lang="es-ES" dirty="0" smtClean="0"/>
          </a:p>
          <a:p>
            <a:pPr>
              <a:buFont typeface="Wingdings" pitchFamily="2" charset="2"/>
              <a:buChar char="Ø"/>
            </a:pPr>
            <a:r>
              <a:rPr lang="es-ES" dirty="0" smtClean="0"/>
              <a:t> </a:t>
            </a:r>
            <a:r>
              <a:rPr lang="es-ES" dirty="0"/>
              <a:t>E</a:t>
            </a:r>
            <a:r>
              <a:rPr lang="es-ES" dirty="0" smtClean="0"/>
              <a:t>l </a:t>
            </a:r>
            <a:r>
              <a:rPr lang="es-ES" dirty="0"/>
              <a:t>grado de limitación e inflamación </a:t>
            </a:r>
            <a:r>
              <a:rPr lang="es-ES" dirty="0" smtClean="0"/>
              <a:t>articular</a:t>
            </a:r>
            <a:r>
              <a:rPr lang="es-ES" dirty="0" smtClean="0"/>
              <a:t>.</a:t>
            </a:r>
          </a:p>
          <a:p>
            <a:pPr marL="0" indent="0">
              <a:buNone/>
            </a:pPr>
            <a:endParaRPr lang="es-ES" dirty="0" smtClean="0"/>
          </a:p>
          <a:p>
            <a:pPr>
              <a:buFont typeface="Wingdings" pitchFamily="2" charset="2"/>
              <a:buChar char="Ø"/>
            </a:pPr>
            <a:r>
              <a:rPr lang="es-ES" dirty="0"/>
              <a:t>L</a:t>
            </a:r>
            <a:r>
              <a:rPr lang="es-ES" dirty="0" smtClean="0"/>
              <a:t>a </a:t>
            </a:r>
            <a:r>
              <a:rPr lang="es-ES" dirty="0"/>
              <a:t>afectación </a:t>
            </a:r>
            <a:r>
              <a:rPr lang="es-ES" dirty="0" smtClean="0"/>
              <a:t>peri-articular </a:t>
            </a:r>
            <a:r>
              <a:rPr lang="es-ES" dirty="0"/>
              <a:t>de la piel y </a:t>
            </a:r>
            <a:r>
              <a:rPr lang="es-ES" dirty="0" smtClean="0"/>
              <a:t>el estado de </a:t>
            </a:r>
            <a:r>
              <a:rPr lang="es-ES" dirty="0"/>
              <a:t>los músculos. </a:t>
            </a:r>
            <a:endParaRPr lang="es-ES" dirty="0" smtClean="0"/>
          </a:p>
          <a:p>
            <a:pPr>
              <a:buFont typeface="Wingdings" pitchFamily="2" charset="2"/>
              <a:buChar char="Ø"/>
            </a:pPr>
            <a:endParaRPr lang="es-ES" dirty="0"/>
          </a:p>
          <a:p>
            <a:pPr>
              <a:buFont typeface="Wingdings" pitchFamily="2" charset="2"/>
              <a:buChar char="Ø"/>
            </a:pPr>
            <a:endParaRPr lang="es-ES" dirty="0" smtClean="0"/>
          </a:p>
          <a:p>
            <a:pPr marL="0" indent="0">
              <a:buNone/>
            </a:pPr>
            <a:endParaRPr lang="es-ES" dirty="0" smtClean="0"/>
          </a:p>
        </p:txBody>
      </p:sp>
      <p:sp>
        <p:nvSpPr>
          <p:cNvPr id="4" name="3 CuadroTexto"/>
          <p:cNvSpPr txBox="1"/>
          <p:nvPr/>
        </p:nvSpPr>
        <p:spPr>
          <a:xfrm>
            <a:off x="4716016" y="6507263"/>
            <a:ext cx="4427984" cy="369332"/>
          </a:xfrm>
          <a:prstGeom prst="rect">
            <a:avLst/>
          </a:prstGeom>
          <a:noFill/>
        </p:spPr>
        <p:txBody>
          <a:bodyPr wrap="square" rtlCol="0">
            <a:spAutoFit/>
          </a:bodyPr>
          <a:lstStyle/>
          <a:p>
            <a:r>
              <a:rPr lang="pt-BR" dirty="0" smtClean="0"/>
              <a:t>          </a:t>
            </a:r>
            <a:r>
              <a:rPr lang="pt-BR" sz="1400" dirty="0" smtClean="0"/>
              <a:t>M</a:t>
            </a:r>
            <a:r>
              <a:rPr lang="pt-BR" sz="1400" dirty="0"/>
              <a:t>. Romero / Rev. Parag. </a:t>
            </a:r>
            <a:r>
              <a:rPr lang="pt-BR" sz="1400" dirty="0" err="1" smtClean="0"/>
              <a:t>Reumatol</a:t>
            </a:r>
            <a:r>
              <a:rPr lang="pt-BR" sz="1400" dirty="0" smtClean="0"/>
              <a:t>. 2016;2(2</a:t>
            </a:r>
            <a:r>
              <a:rPr lang="pt-BR" sz="1400" dirty="0"/>
              <a:t>):81-86</a:t>
            </a:r>
            <a:endParaRPr lang="es-ES" sz="1400" dirty="0"/>
          </a:p>
        </p:txBody>
      </p:sp>
    </p:spTree>
    <p:extLst>
      <p:ext uri="{BB962C8B-B14F-4D97-AF65-F5344CB8AC3E}">
        <p14:creationId xmlns:p14="http://schemas.microsoft.com/office/powerpoint/2010/main" val="1591151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Ejercicios </a:t>
            </a:r>
            <a:r>
              <a:rPr lang="es-ES" dirty="0"/>
              <a:t>pasivos </a:t>
            </a:r>
            <a:r>
              <a:rPr lang="es-ES" dirty="0" smtClean="0"/>
              <a:t>y </a:t>
            </a:r>
            <a:r>
              <a:rPr lang="es-ES" dirty="0"/>
              <a:t>activos</a:t>
            </a:r>
          </a:p>
        </p:txBody>
      </p:sp>
      <p:grpSp>
        <p:nvGrpSpPr>
          <p:cNvPr id="4" name="3 Grupo"/>
          <p:cNvGrpSpPr/>
          <p:nvPr/>
        </p:nvGrpSpPr>
        <p:grpSpPr>
          <a:xfrm>
            <a:off x="338808" y="2086441"/>
            <a:ext cx="8021781" cy="4001133"/>
            <a:chOff x="580267" y="3352574"/>
            <a:chExt cx="7765042" cy="278141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67" y="4532619"/>
              <a:ext cx="2304256" cy="138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Resultado de imagen de sentadilla isomet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770" y="4035040"/>
              <a:ext cx="1668016" cy="166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45395" y="4045898"/>
              <a:ext cx="1296144" cy="256744"/>
            </a:xfrm>
            <a:prstGeom prst="rect">
              <a:avLst/>
            </a:prstGeom>
            <a:noFill/>
          </p:spPr>
          <p:txBody>
            <a:bodyPr wrap="square" rtlCol="0">
              <a:spAutoFit/>
            </a:bodyPr>
            <a:lstStyle/>
            <a:p>
              <a:r>
                <a:rPr lang="es-ES" dirty="0" smtClean="0"/>
                <a:t>PASIVOS</a:t>
              </a:r>
              <a:endParaRPr lang="es-ES" dirty="0"/>
            </a:p>
          </p:txBody>
        </p:sp>
        <p:sp>
          <p:nvSpPr>
            <p:cNvPr id="8" name="7 CuadroTexto"/>
            <p:cNvSpPr txBox="1"/>
            <p:nvPr/>
          </p:nvSpPr>
          <p:spPr>
            <a:xfrm>
              <a:off x="5836417" y="3352574"/>
              <a:ext cx="1296144" cy="256744"/>
            </a:xfrm>
            <a:prstGeom prst="rect">
              <a:avLst/>
            </a:prstGeom>
            <a:noFill/>
          </p:spPr>
          <p:txBody>
            <a:bodyPr wrap="square" rtlCol="0">
              <a:spAutoFit/>
            </a:bodyPr>
            <a:lstStyle/>
            <a:p>
              <a:r>
                <a:rPr lang="es-ES" dirty="0" smtClean="0"/>
                <a:t>ACTIVOS</a:t>
              </a:r>
              <a:endParaRPr lang="es-ES" dirty="0"/>
            </a:p>
          </p:txBody>
        </p:sp>
        <p:sp>
          <p:nvSpPr>
            <p:cNvPr id="9" name="8 CuadroTexto"/>
            <p:cNvSpPr txBox="1"/>
            <p:nvPr/>
          </p:nvSpPr>
          <p:spPr>
            <a:xfrm>
              <a:off x="4829588" y="5764657"/>
              <a:ext cx="1296144" cy="369332"/>
            </a:xfrm>
            <a:prstGeom prst="rect">
              <a:avLst/>
            </a:prstGeom>
            <a:noFill/>
          </p:spPr>
          <p:txBody>
            <a:bodyPr wrap="square" rtlCol="0">
              <a:spAutoFit/>
            </a:bodyPr>
            <a:lstStyle/>
            <a:p>
              <a:r>
                <a:rPr lang="es-ES" dirty="0" smtClean="0"/>
                <a:t>isométrico</a:t>
              </a:r>
              <a:endParaRPr lang="es-ES" dirty="0"/>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124" y="3914166"/>
              <a:ext cx="1656185" cy="190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6689124" y="5732391"/>
              <a:ext cx="1296144" cy="369332"/>
            </a:xfrm>
            <a:prstGeom prst="rect">
              <a:avLst/>
            </a:prstGeom>
            <a:noFill/>
          </p:spPr>
          <p:txBody>
            <a:bodyPr wrap="square" rtlCol="0">
              <a:spAutoFit/>
            </a:bodyPr>
            <a:lstStyle/>
            <a:p>
              <a:r>
                <a:rPr lang="es-ES" dirty="0" smtClean="0"/>
                <a:t>isotónicos</a:t>
              </a:r>
              <a:endParaRPr lang="es-ES" dirty="0"/>
            </a:p>
          </p:txBody>
        </p:sp>
      </p:grpSp>
    </p:spTree>
    <p:extLst>
      <p:ext uri="{BB962C8B-B14F-4D97-AF65-F5344CB8AC3E}">
        <p14:creationId xmlns:p14="http://schemas.microsoft.com/office/powerpoint/2010/main" val="1268833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16632"/>
            <a:ext cx="9036496" cy="6332426"/>
          </a:xfrm>
        </p:spPr>
        <p:txBody>
          <a:bodyPr>
            <a:normAutofit/>
          </a:bodyPr>
          <a:lstStyle/>
          <a:p>
            <a:pPr marL="0" indent="0">
              <a:buNone/>
            </a:pPr>
            <a:r>
              <a:rPr lang="es-ES" sz="2400" b="1" dirty="0"/>
              <a:t> </a:t>
            </a:r>
            <a:r>
              <a:rPr lang="es-ES" sz="2400" b="1" dirty="0" smtClean="0"/>
              <a:t>         BENEFICIOS DEL EJERCICIO FISICO EN LA ESCLERODERMIA</a:t>
            </a:r>
            <a:endParaRPr lang="es-ES" sz="2400" b="1" dirty="0"/>
          </a:p>
          <a:p>
            <a:endParaRPr lang="es-ES" sz="2400" b="1" dirty="0" smtClean="0"/>
          </a:p>
          <a:p>
            <a:endParaRPr lang="es-ES" sz="1100" b="1" dirty="0" smtClean="0"/>
          </a:p>
          <a:p>
            <a:r>
              <a:rPr lang="es-ES" sz="1600" b="1" dirty="0" smtClean="0"/>
              <a:t>Reducir </a:t>
            </a:r>
            <a:r>
              <a:rPr lang="es-ES" sz="1600" b="1" dirty="0"/>
              <a:t>la </a:t>
            </a:r>
            <a:r>
              <a:rPr lang="es-ES" sz="1600" b="1" dirty="0" smtClean="0"/>
              <a:t>fatiga</a:t>
            </a:r>
          </a:p>
          <a:p>
            <a:endParaRPr lang="es-ES" sz="1600" b="1" dirty="0"/>
          </a:p>
          <a:p>
            <a:endParaRPr lang="es-ES" sz="1600" b="1" dirty="0" smtClean="0"/>
          </a:p>
          <a:p>
            <a:endParaRPr lang="es-ES" sz="1600" b="1" dirty="0"/>
          </a:p>
          <a:p>
            <a:endParaRPr lang="es-ES" sz="1600" b="1" dirty="0" smtClean="0"/>
          </a:p>
          <a:p>
            <a:endParaRPr lang="es-ES" sz="1600" b="1" dirty="0" smtClean="0"/>
          </a:p>
          <a:p>
            <a:pPr marL="0" indent="0">
              <a:buNone/>
            </a:pPr>
            <a:endParaRPr lang="es-ES" sz="1600" b="1" dirty="0"/>
          </a:p>
          <a:p>
            <a:pPr marL="0" indent="0">
              <a:buNone/>
            </a:pPr>
            <a:endParaRPr lang="es-ES" sz="1600" dirty="0"/>
          </a:p>
          <a:p>
            <a:r>
              <a:rPr lang="es-ES" sz="1600" b="1" dirty="0"/>
              <a:t>Amplitud de </a:t>
            </a:r>
            <a:r>
              <a:rPr lang="es-ES" sz="1600" b="1" dirty="0" smtClean="0"/>
              <a:t>movimiento</a:t>
            </a:r>
          </a:p>
          <a:p>
            <a:endParaRPr lang="es-ES" sz="1600" b="1" dirty="0" smtClean="0"/>
          </a:p>
          <a:p>
            <a:pPr marL="0" indent="0">
              <a:buNone/>
            </a:pPr>
            <a:r>
              <a:rPr lang="es-ES" sz="1600" b="1" dirty="0" smtClean="0"/>
              <a:t> Ejercicios de flexibilidad                                                                                   ROM articular</a:t>
            </a:r>
          </a:p>
          <a:p>
            <a:pPr marL="0" indent="0">
              <a:buNone/>
            </a:pPr>
            <a:endParaRPr lang="es-ES" sz="1600" b="1" dirty="0"/>
          </a:p>
          <a:p>
            <a:pPr marL="0" indent="0">
              <a:buNone/>
            </a:pPr>
            <a:endParaRPr lang="es-ES" sz="1600" dirty="0" smtClean="0"/>
          </a:p>
        </p:txBody>
      </p:sp>
      <p:sp>
        <p:nvSpPr>
          <p:cNvPr id="4" name="3 CuadroTexto"/>
          <p:cNvSpPr txBox="1"/>
          <p:nvPr/>
        </p:nvSpPr>
        <p:spPr>
          <a:xfrm>
            <a:off x="5724128" y="6461327"/>
            <a:ext cx="3635896" cy="369332"/>
          </a:xfrm>
          <a:prstGeom prst="rect">
            <a:avLst/>
          </a:prstGeom>
          <a:noFill/>
        </p:spPr>
        <p:txBody>
          <a:bodyPr wrap="square" rtlCol="0">
            <a:spAutoFit/>
          </a:bodyPr>
          <a:lstStyle/>
          <a:p>
            <a:r>
              <a:rPr lang="es-ES" sz="1200" dirty="0"/>
              <a:t>Johns Hopkins </a:t>
            </a:r>
            <a:r>
              <a:rPr lang="es-ES" sz="1200" dirty="0" smtClean="0"/>
              <a:t>(</a:t>
            </a:r>
            <a:r>
              <a:rPr lang="es-ES" sz="1200" dirty="0" err="1" smtClean="0"/>
              <a:t>University</a:t>
            </a:r>
            <a:r>
              <a:rPr lang="es-ES" sz="1200" dirty="0" smtClean="0"/>
              <a:t> </a:t>
            </a:r>
            <a:r>
              <a:rPr lang="es-ES" sz="1200" dirty="0" err="1"/>
              <a:t>Scleroderma</a:t>
            </a:r>
            <a:r>
              <a:rPr lang="es-ES" sz="1200" dirty="0"/>
              <a:t> </a:t>
            </a:r>
            <a:r>
              <a:rPr lang="es-ES" sz="1200" dirty="0" smtClean="0"/>
              <a:t>Center</a:t>
            </a:r>
            <a:r>
              <a:rPr lang="es-ES" dirty="0" smtClean="0"/>
              <a:t>)</a:t>
            </a:r>
            <a:endParaRPr lang="es-E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64123"/>
            <a:ext cx="2163872" cy="140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04" y="4771269"/>
            <a:ext cx="2057480" cy="154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830" y="4797152"/>
            <a:ext cx="2177988" cy="148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5559" y="1910103"/>
            <a:ext cx="21431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Flecha izquierda y derecha"/>
          <p:cNvSpPr/>
          <p:nvPr/>
        </p:nvSpPr>
        <p:spPr>
          <a:xfrm>
            <a:off x="2573484" y="2386876"/>
            <a:ext cx="864096" cy="3838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23975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6"/>
            <a:ext cx="8712968" cy="6128671"/>
          </a:xfrm>
        </p:spPr>
        <p:txBody>
          <a:bodyPr>
            <a:normAutofit/>
          </a:bodyPr>
          <a:lstStyle/>
          <a:p>
            <a:r>
              <a:rPr lang="es-ES" b="1" dirty="0"/>
              <a:t>Mejorar la </a:t>
            </a:r>
            <a:r>
              <a:rPr lang="es-ES" b="1" dirty="0" smtClean="0"/>
              <a:t>circulación</a:t>
            </a:r>
          </a:p>
          <a:p>
            <a:endParaRPr lang="es-ES" b="1" dirty="0"/>
          </a:p>
          <a:p>
            <a:endParaRPr lang="es-ES" b="1" dirty="0" smtClean="0"/>
          </a:p>
          <a:p>
            <a:endParaRPr lang="es-ES" b="1" dirty="0"/>
          </a:p>
          <a:p>
            <a:endParaRPr lang="es-ES" b="1" dirty="0"/>
          </a:p>
          <a:p>
            <a:r>
              <a:rPr lang="es-ES" b="1" dirty="0" smtClean="0"/>
              <a:t>Prevención </a:t>
            </a:r>
            <a:r>
              <a:rPr lang="es-ES" b="1" dirty="0"/>
              <a:t>de la contractura muscular</a:t>
            </a:r>
          </a:p>
          <a:p>
            <a:endParaRPr lang="es-ES" b="1" dirty="0"/>
          </a:p>
          <a:p>
            <a:pPr marL="0" indent="0">
              <a:buNone/>
            </a:pPr>
            <a:endParaRPr lang="es-ES" dirty="0" smtClean="0"/>
          </a:p>
          <a:p>
            <a:endParaRPr lang="es-ES" sz="1700" b="1" dirty="0"/>
          </a:p>
          <a:p>
            <a:endParaRPr lang="es-ES" sz="1700" b="1" dirty="0" smtClean="0"/>
          </a:p>
          <a:p>
            <a:endParaRPr lang="es-ES" sz="1700" b="1" dirty="0"/>
          </a:p>
          <a:p>
            <a:endParaRPr lang="es-ES" sz="1700" b="1" dirty="0" smtClean="0"/>
          </a:p>
          <a:p>
            <a:pPr marL="0" indent="0">
              <a:buNone/>
            </a:pPr>
            <a:endParaRPr lang="es-ES" sz="1700" dirty="0"/>
          </a:p>
          <a:p>
            <a:endParaRPr lang="es-ES" dirty="0"/>
          </a:p>
        </p:txBody>
      </p:sp>
      <p:sp>
        <p:nvSpPr>
          <p:cNvPr id="4" name="3 CuadroTexto"/>
          <p:cNvSpPr txBox="1"/>
          <p:nvPr/>
        </p:nvSpPr>
        <p:spPr>
          <a:xfrm>
            <a:off x="5724128" y="6461327"/>
            <a:ext cx="3635896" cy="369332"/>
          </a:xfrm>
          <a:prstGeom prst="rect">
            <a:avLst/>
          </a:prstGeom>
          <a:noFill/>
        </p:spPr>
        <p:txBody>
          <a:bodyPr wrap="square" rtlCol="0">
            <a:spAutoFit/>
          </a:bodyPr>
          <a:lstStyle/>
          <a:p>
            <a:r>
              <a:rPr lang="es-ES" sz="1200" dirty="0"/>
              <a:t>Johns Hopkins </a:t>
            </a:r>
            <a:r>
              <a:rPr lang="es-ES" sz="1200" dirty="0" smtClean="0"/>
              <a:t>(</a:t>
            </a:r>
            <a:r>
              <a:rPr lang="es-ES" sz="1200" dirty="0" err="1" smtClean="0"/>
              <a:t>University</a:t>
            </a:r>
            <a:r>
              <a:rPr lang="es-ES" sz="1200" dirty="0" smtClean="0"/>
              <a:t> </a:t>
            </a:r>
            <a:r>
              <a:rPr lang="es-ES" sz="1200" dirty="0" err="1"/>
              <a:t>Scleroderma</a:t>
            </a:r>
            <a:r>
              <a:rPr lang="es-ES" sz="1200" dirty="0"/>
              <a:t> </a:t>
            </a:r>
            <a:r>
              <a:rPr lang="es-ES" sz="1200" dirty="0" smtClean="0"/>
              <a:t>Center</a:t>
            </a:r>
            <a:r>
              <a:rPr lang="es-ES" dirty="0" smtClean="0"/>
              <a:t>)</a:t>
            </a:r>
            <a:endParaRPr lang="es-E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80728"/>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221088"/>
            <a:ext cx="312523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913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16632"/>
            <a:ext cx="8435280" cy="6009531"/>
          </a:xfrm>
        </p:spPr>
        <p:txBody>
          <a:bodyPr>
            <a:normAutofit/>
          </a:bodyPr>
          <a:lstStyle/>
          <a:p>
            <a:r>
              <a:rPr lang="es-ES" dirty="0"/>
              <a:t>Evitar el stress. Recomendable el aprendizaje de </a:t>
            </a:r>
            <a:r>
              <a:rPr lang="es-ES" dirty="0" smtClean="0"/>
              <a:t>técnicas </a:t>
            </a:r>
            <a:r>
              <a:rPr lang="es-ES" dirty="0"/>
              <a:t>de relajación</a:t>
            </a:r>
            <a:r>
              <a:rPr lang="es-ES" dirty="0" smtClean="0"/>
              <a:t>.</a:t>
            </a:r>
          </a:p>
          <a:p>
            <a:endParaRPr lang="es-ES" dirty="0"/>
          </a:p>
          <a:p>
            <a:endParaRPr lang="es-ES" dirty="0" smtClean="0"/>
          </a:p>
          <a:p>
            <a:endParaRPr lang="es-ES" dirty="0" smtClean="0"/>
          </a:p>
          <a:p>
            <a:pPr marL="0" indent="0">
              <a:buNone/>
            </a:pPr>
            <a:endParaRPr lang="es-ES" dirty="0" smtClean="0"/>
          </a:p>
          <a:p>
            <a:pPr marL="0" indent="0">
              <a:buNone/>
            </a:pPr>
            <a:endParaRPr lang="es-ES" dirty="0"/>
          </a:p>
          <a:p>
            <a:pPr marL="0" indent="0">
              <a:buNone/>
            </a:pPr>
            <a:endParaRPr lang="es-ES" dirty="0" smtClean="0"/>
          </a:p>
          <a:p>
            <a:endParaRPr lang="es-ES" dirty="0"/>
          </a:p>
          <a:p>
            <a:endParaRPr lang="es-ES" dirty="0"/>
          </a:p>
        </p:txBody>
      </p:sp>
      <p:sp>
        <p:nvSpPr>
          <p:cNvPr id="4" name="3 CuadroTexto"/>
          <p:cNvSpPr txBox="1"/>
          <p:nvPr/>
        </p:nvSpPr>
        <p:spPr>
          <a:xfrm>
            <a:off x="6516216" y="6565612"/>
            <a:ext cx="3384376" cy="584775"/>
          </a:xfrm>
          <a:prstGeom prst="rect">
            <a:avLst/>
          </a:prstGeom>
          <a:noFill/>
        </p:spPr>
        <p:txBody>
          <a:bodyPr wrap="square" rtlCol="0">
            <a:spAutoFit/>
          </a:bodyPr>
          <a:lstStyle/>
          <a:p>
            <a:r>
              <a:rPr lang="es-ES" sz="1400" dirty="0"/>
              <a:t> </a:t>
            </a:r>
            <a:r>
              <a:rPr lang="es-ES" sz="1400" dirty="0" smtClean="0"/>
              <a:t>            Dra</a:t>
            </a:r>
            <a:r>
              <a:rPr lang="es-ES" sz="1400" dirty="0"/>
              <a:t>. Begoña </a:t>
            </a:r>
            <a:r>
              <a:rPr lang="es-ES" sz="1400" dirty="0" smtClean="0"/>
              <a:t>García </a:t>
            </a:r>
            <a:r>
              <a:rPr lang="es-ES" sz="1400" dirty="0"/>
              <a:t>Serna</a:t>
            </a:r>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2664296" cy="19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01" y="1807880"/>
            <a:ext cx="4132019" cy="19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992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8640960" cy="6552728"/>
          </a:xfrm>
        </p:spPr>
        <p:txBody>
          <a:bodyPr/>
          <a:lstStyle/>
          <a:p>
            <a:r>
              <a:rPr lang="es-ES" dirty="0"/>
              <a:t>Estiramientos musculares, ejercicios suaves, </a:t>
            </a:r>
            <a:r>
              <a:rPr lang="es-ES" dirty="0" smtClean="0"/>
              <a:t>masajes y fisioterapia.</a:t>
            </a:r>
          </a:p>
          <a:p>
            <a:r>
              <a:rPr lang="es-ES" dirty="0" smtClean="0"/>
              <a:t>Evitar </a:t>
            </a:r>
            <a:r>
              <a:rPr lang="es-ES" dirty="0"/>
              <a:t>la inmovilización de las articulaciones. </a:t>
            </a:r>
          </a:p>
          <a:p>
            <a:pPr marL="0" indent="0">
              <a:buNone/>
            </a:pP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03" y="2189043"/>
            <a:ext cx="347181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Resultado de imagen de bicicleta estatica en c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737" y="2159673"/>
            <a:ext cx="3947170" cy="19735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fisioterap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33" y="4326240"/>
            <a:ext cx="333208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de fisioterapia tratamien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4369648"/>
            <a:ext cx="2664296"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6258322" y="6381328"/>
            <a:ext cx="3384376" cy="646331"/>
          </a:xfrm>
          <a:prstGeom prst="rect">
            <a:avLst/>
          </a:prstGeom>
          <a:noFill/>
        </p:spPr>
        <p:txBody>
          <a:bodyPr wrap="square" rtlCol="0">
            <a:spAutoFit/>
          </a:bodyPr>
          <a:lstStyle/>
          <a:p>
            <a:r>
              <a:rPr lang="es-ES" dirty="0"/>
              <a:t> </a:t>
            </a:r>
            <a:r>
              <a:rPr lang="es-ES" dirty="0" smtClean="0"/>
              <a:t>            </a:t>
            </a:r>
            <a:r>
              <a:rPr lang="es-ES" sz="1400" dirty="0" smtClean="0"/>
              <a:t>Dra</a:t>
            </a:r>
            <a:r>
              <a:rPr lang="es-ES" sz="1400" dirty="0"/>
              <a:t>. Begoña </a:t>
            </a:r>
            <a:r>
              <a:rPr lang="es-ES" sz="1400" dirty="0" smtClean="0"/>
              <a:t> García </a:t>
            </a:r>
            <a:r>
              <a:rPr lang="es-ES" sz="1400" dirty="0"/>
              <a:t>Serna</a:t>
            </a:r>
          </a:p>
          <a:p>
            <a:endParaRPr lang="es-ES" dirty="0"/>
          </a:p>
        </p:txBody>
      </p:sp>
    </p:spTree>
    <p:extLst>
      <p:ext uri="{BB962C8B-B14F-4D97-AF65-F5344CB8AC3E}">
        <p14:creationId xmlns:p14="http://schemas.microsoft.com/office/powerpoint/2010/main" val="3662912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496944" cy="5976664"/>
          </a:xfrm>
        </p:spPr>
        <p:txBody>
          <a:bodyPr>
            <a:normAutofit lnSpcReduction="10000"/>
          </a:bodyPr>
          <a:lstStyle/>
          <a:p>
            <a:r>
              <a:rPr lang="es-ES" b="1" dirty="0" smtClean="0"/>
              <a:t>CASO CLINICO REAL (intervención con un programa de Ejercicio físico)</a:t>
            </a:r>
          </a:p>
          <a:p>
            <a:endParaRPr lang="es-ES" b="1" dirty="0"/>
          </a:p>
          <a:p>
            <a:pPr marL="0" indent="0">
              <a:buNone/>
            </a:pPr>
            <a:r>
              <a:rPr lang="es-ES" dirty="0" smtClean="0"/>
              <a:t>Un </a:t>
            </a:r>
            <a:r>
              <a:rPr lang="es-ES" dirty="0"/>
              <a:t>programa de </a:t>
            </a:r>
            <a:r>
              <a:rPr lang="es-ES" dirty="0" smtClean="0"/>
              <a:t>ejercicio </a:t>
            </a:r>
            <a:r>
              <a:rPr lang="es-ES" dirty="0"/>
              <a:t>de 16 </a:t>
            </a:r>
            <a:r>
              <a:rPr lang="es-ES" dirty="0" smtClean="0"/>
              <a:t>días de duración </a:t>
            </a:r>
            <a:r>
              <a:rPr lang="es-ES" dirty="0"/>
              <a:t>para una </a:t>
            </a:r>
            <a:r>
              <a:rPr lang="es-ES" dirty="0" smtClean="0"/>
              <a:t>mujer (35 años) </a:t>
            </a:r>
            <a:r>
              <a:rPr lang="es-ES" dirty="0"/>
              <a:t>con esclerodermia </a:t>
            </a:r>
            <a:r>
              <a:rPr lang="es-ES" dirty="0" smtClean="0"/>
              <a:t>difusa, hipertensión pulmonar y miositis.</a:t>
            </a:r>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r>
              <a:rPr lang="es-ES" dirty="0"/>
              <a:t> </a:t>
            </a:r>
            <a:endParaRPr lang="es-ES" b="1" dirty="0"/>
          </a:p>
        </p:txBody>
      </p:sp>
      <p:sp>
        <p:nvSpPr>
          <p:cNvPr id="4" name="3 CuadroTexto"/>
          <p:cNvSpPr txBox="1"/>
          <p:nvPr/>
        </p:nvSpPr>
        <p:spPr>
          <a:xfrm>
            <a:off x="4716016" y="6507263"/>
            <a:ext cx="4427984" cy="369332"/>
          </a:xfrm>
          <a:prstGeom prst="rect">
            <a:avLst/>
          </a:prstGeom>
          <a:noFill/>
        </p:spPr>
        <p:txBody>
          <a:bodyPr wrap="square" rtlCol="0">
            <a:spAutoFit/>
          </a:bodyPr>
          <a:lstStyle/>
          <a:p>
            <a:r>
              <a:rPr lang="pt-BR" dirty="0" smtClean="0"/>
              <a:t>          </a:t>
            </a:r>
            <a:r>
              <a:rPr lang="pt-BR" sz="1400" dirty="0" smtClean="0"/>
              <a:t>M</a:t>
            </a:r>
            <a:r>
              <a:rPr lang="pt-BR" sz="1400" dirty="0"/>
              <a:t>. Romero / Rev. Parag. </a:t>
            </a:r>
            <a:r>
              <a:rPr lang="pt-BR" sz="1400" dirty="0" err="1" smtClean="0"/>
              <a:t>Reumatol</a:t>
            </a:r>
            <a:r>
              <a:rPr lang="pt-BR" sz="1400" dirty="0" smtClean="0"/>
              <a:t>. 2016;2(2</a:t>
            </a:r>
            <a:r>
              <a:rPr lang="pt-BR" sz="1400" dirty="0"/>
              <a:t>):81-86</a:t>
            </a:r>
            <a:endParaRPr lang="es-ES" sz="1400" dirty="0"/>
          </a:p>
        </p:txBody>
      </p:sp>
      <p:grpSp>
        <p:nvGrpSpPr>
          <p:cNvPr id="12" name="11 Grupo"/>
          <p:cNvGrpSpPr/>
          <p:nvPr/>
        </p:nvGrpSpPr>
        <p:grpSpPr>
          <a:xfrm>
            <a:off x="431540" y="3917419"/>
            <a:ext cx="7879156" cy="913743"/>
            <a:chOff x="431540" y="3917419"/>
            <a:chExt cx="7879156" cy="913743"/>
          </a:xfrm>
        </p:grpSpPr>
        <p:sp>
          <p:nvSpPr>
            <p:cNvPr id="2" name="1 Flecha arriba"/>
            <p:cNvSpPr/>
            <p:nvPr/>
          </p:nvSpPr>
          <p:spPr>
            <a:xfrm>
              <a:off x="431540" y="3917419"/>
              <a:ext cx="360040" cy="8055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791580" y="4296846"/>
              <a:ext cx="1872208" cy="369332"/>
            </a:xfrm>
            <a:prstGeom prst="rect">
              <a:avLst/>
            </a:prstGeom>
            <a:noFill/>
          </p:spPr>
          <p:txBody>
            <a:bodyPr wrap="square" rtlCol="0">
              <a:spAutoFit/>
            </a:bodyPr>
            <a:lstStyle/>
            <a:p>
              <a:r>
                <a:rPr lang="es-ES" dirty="0" smtClean="0"/>
                <a:t>Fuerza</a:t>
              </a:r>
              <a:endParaRPr lang="es-ES" dirty="0"/>
            </a:p>
          </p:txBody>
        </p:sp>
        <p:sp>
          <p:nvSpPr>
            <p:cNvPr id="6" name="5 Flecha arriba"/>
            <p:cNvSpPr/>
            <p:nvPr/>
          </p:nvSpPr>
          <p:spPr>
            <a:xfrm>
              <a:off x="2082204" y="4013859"/>
              <a:ext cx="360040"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2395372" y="4296846"/>
              <a:ext cx="1872208" cy="369332"/>
            </a:xfrm>
            <a:prstGeom prst="rect">
              <a:avLst/>
            </a:prstGeom>
            <a:noFill/>
          </p:spPr>
          <p:txBody>
            <a:bodyPr wrap="square" rtlCol="0">
              <a:spAutoFit/>
            </a:bodyPr>
            <a:lstStyle/>
            <a:p>
              <a:r>
                <a:rPr lang="es-ES" dirty="0" smtClean="0"/>
                <a:t>Resistencia</a:t>
              </a:r>
              <a:endParaRPr lang="es-ES" dirty="0"/>
            </a:p>
          </p:txBody>
        </p:sp>
        <p:sp>
          <p:nvSpPr>
            <p:cNvPr id="8" name="7 Flecha arriba"/>
            <p:cNvSpPr/>
            <p:nvPr/>
          </p:nvSpPr>
          <p:spPr>
            <a:xfrm>
              <a:off x="3933808" y="4034343"/>
              <a:ext cx="360040"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4468224" y="4079933"/>
              <a:ext cx="1872208" cy="646331"/>
            </a:xfrm>
            <a:prstGeom prst="rect">
              <a:avLst/>
            </a:prstGeom>
            <a:noFill/>
          </p:spPr>
          <p:txBody>
            <a:bodyPr wrap="square" rtlCol="0">
              <a:spAutoFit/>
            </a:bodyPr>
            <a:lstStyle/>
            <a:p>
              <a:r>
                <a:rPr lang="es-ES" dirty="0" smtClean="0"/>
                <a:t>Capacidad funcional</a:t>
              </a:r>
              <a:endParaRPr lang="es-ES" dirty="0"/>
            </a:p>
          </p:txBody>
        </p:sp>
        <p:sp>
          <p:nvSpPr>
            <p:cNvPr id="10" name="9 Flecha arriba"/>
            <p:cNvSpPr/>
            <p:nvPr/>
          </p:nvSpPr>
          <p:spPr>
            <a:xfrm rot="10800000">
              <a:off x="5919827" y="4070432"/>
              <a:ext cx="306110" cy="7607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6438488" y="4036589"/>
              <a:ext cx="1872208" cy="646331"/>
            </a:xfrm>
            <a:prstGeom prst="rect">
              <a:avLst/>
            </a:prstGeom>
            <a:noFill/>
          </p:spPr>
          <p:txBody>
            <a:bodyPr wrap="square" rtlCol="0">
              <a:spAutoFit/>
            </a:bodyPr>
            <a:lstStyle/>
            <a:p>
              <a:r>
                <a:rPr lang="es-ES" dirty="0" smtClean="0"/>
                <a:t>Creatina quinasa (CPK)</a:t>
              </a:r>
              <a:endParaRPr lang="es-ES" dirty="0"/>
            </a:p>
          </p:txBody>
        </p:sp>
      </p:grpSp>
    </p:spTree>
    <p:extLst>
      <p:ext uri="{BB962C8B-B14F-4D97-AF65-F5344CB8AC3E}">
        <p14:creationId xmlns:p14="http://schemas.microsoft.com/office/powerpoint/2010/main" val="2105233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Marcador de contenido"/>
          <p:cNvGraphicFramePr>
            <a:graphicFrameLocks/>
          </p:cNvGraphicFramePr>
          <p:nvPr>
            <p:extLst>
              <p:ext uri="{D42A27DB-BD31-4B8C-83A1-F6EECF244321}">
                <p14:modId xmlns:p14="http://schemas.microsoft.com/office/powerpoint/2010/main" val="4048295824"/>
              </p:ext>
            </p:extLst>
          </p:nvPr>
        </p:nvGraphicFramePr>
        <p:xfrm>
          <a:off x="107504" y="980728"/>
          <a:ext cx="8875712" cy="5441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de PULSO DEPOR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2348880"/>
            <a:ext cx="3362325"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8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a:latin typeface="+mn-lt"/>
                <a:ea typeface="+mn-ea"/>
                <a:cs typeface="+mn-cs"/>
              </a:rPr>
              <a:t>¿ </a:t>
            </a:r>
            <a:r>
              <a:rPr lang="es-ES" sz="3600" dirty="0" smtClean="0">
                <a:latin typeface="+mn-lt"/>
                <a:ea typeface="+mn-ea"/>
                <a:cs typeface="+mn-cs"/>
              </a:rPr>
              <a:t>QUÉ </a:t>
            </a:r>
            <a:r>
              <a:rPr lang="es-ES" sz="3600" dirty="0">
                <a:latin typeface="+mn-lt"/>
                <a:ea typeface="+mn-ea"/>
                <a:cs typeface="+mn-cs"/>
              </a:rPr>
              <a:t>ES LA ESCLERODERMIA?</a:t>
            </a:r>
          </a:p>
        </p:txBody>
      </p:sp>
      <p:sp>
        <p:nvSpPr>
          <p:cNvPr id="3" name="2 Marcador de contenido"/>
          <p:cNvSpPr>
            <a:spLocks noGrp="1"/>
          </p:cNvSpPr>
          <p:nvPr>
            <p:ph idx="1"/>
          </p:nvPr>
        </p:nvSpPr>
        <p:spPr>
          <a:xfrm>
            <a:off x="179512" y="1484784"/>
            <a:ext cx="8496944" cy="1944216"/>
          </a:xfrm>
        </p:spPr>
        <p:txBody>
          <a:bodyPr>
            <a:noAutofit/>
          </a:bodyPr>
          <a:lstStyle/>
          <a:p>
            <a:pPr algn="just"/>
            <a:r>
              <a:rPr lang="es-ES" sz="2400" dirty="0"/>
              <a:t>Es una enfermedad crónica, </a:t>
            </a:r>
            <a:r>
              <a:rPr lang="es-ES" sz="2400" b="1" dirty="0">
                <a:solidFill>
                  <a:srgbClr val="FF0000"/>
                </a:solidFill>
              </a:rPr>
              <a:t>autoinmune</a:t>
            </a:r>
            <a:r>
              <a:rPr lang="es-ES" sz="2400" dirty="0"/>
              <a:t>, incluida dentro de las enfermedades reumáticas. Tiene una baja prevalencia, por ello forma parte de las llamadas </a:t>
            </a:r>
            <a:r>
              <a:rPr lang="es-ES" sz="2400" b="1" dirty="0">
                <a:solidFill>
                  <a:srgbClr val="FF0000"/>
                </a:solidFill>
              </a:rPr>
              <a:t>enfermedades raras</a:t>
            </a:r>
            <a:r>
              <a:rPr lang="es-ES" sz="2400" dirty="0"/>
              <a:t>. Afecta a 3 por cada 10.000 habitantes, </a:t>
            </a:r>
            <a:r>
              <a:rPr lang="es-ES" sz="2400" dirty="0" smtClean="0"/>
              <a:t>afecta más a </a:t>
            </a:r>
            <a:r>
              <a:rPr lang="es-ES" sz="2400" b="1" dirty="0" smtClean="0">
                <a:solidFill>
                  <a:srgbClr val="FF0000"/>
                </a:solidFill>
              </a:rPr>
              <a:t>mujeres</a:t>
            </a:r>
            <a:r>
              <a:rPr lang="es-ES" sz="2400" dirty="0" smtClean="0"/>
              <a:t> que a hombres y la </a:t>
            </a:r>
            <a:r>
              <a:rPr lang="es-ES" sz="2400" dirty="0"/>
              <a:t>edad más frecuente de aparición es entre la tercera y quinta  década de la vida. Aunque puede aparecer a cualquier edad. </a:t>
            </a:r>
          </a:p>
          <a:p>
            <a:pPr algn="just"/>
            <a:endParaRPr lang="es-ES" sz="2400" dirty="0"/>
          </a:p>
        </p:txBody>
      </p:sp>
      <p:sp>
        <p:nvSpPr>
          <p:cNvPr id="4" name="3 CuadroTexto"/>
          <p:cNvSpPr txBox="1"/>
          <p:nvPr/>
        </p:nvSpPr>
        <p:spPr>
          <a:xfrm>
            <a:off x="5580112" y="6524220"/>
            <a:ext cx="4427984" cy="307777"/>
          </a:xfrm>
          <a:prstGeom prst="rect">
            <a:avLst/>
          </a:prstGeom>
          <a:noFill/>
        </p:spPr>
        <p:txBody>
          <a:bodyPr wrap="square" rtlCol="0">
            <a:spAutoFit/>
          </a:bodyPr>
          <a:lstStyle/>
          <a:p>
            <a:r>
              <a:rPr lang="es-ES" sz="1400" dirty="0" smtClean="0"/>
              <a:t>Asociación Española de Esclerodermia (2018)</a:t>
            </a:r>
            <a:endParaRPr lang="es-ES" sz="1400" dirty="0"/>
          </a:p>
        </p:txBody>
      </p:sp>
      <p:grpSp>
        <p:nvGrpSpPr>
          <p:cNvPr id="8" name="7 Grupo"/>
          <p:cNvGrpSpPr/>
          <p:nvPr/>
        </p:nvGrpSpPr>
        <p:grpSpPr>
          <a:xfrm>
            <a:off x="1259632" y="4251728"/>
            <a:ext cx="5167720" cy="1294403"/>
            <a:chOff x="1514216" y="3933056"/>
            <a:chExt cx="5167720" cy="1294403"/>
          </a:xfrm>
        </p:grpSpPr>
        <p:sp>
          <p:nvSpPr>
            <p:cNvPr id="5" name="4 CuadroTexto"/>
            <p:cNvSpPr txBox="1"/>
            <p:nvPr/>
          </p:nvSpPr>
          <p:spPr>
            <a:xfrm>
              <a:off x="5169768" y="4581128"/>
              <a:ext cx="1512168" cy="646331"/>
            </a:xfrm>
            <a:prstGeom prst="rect">
              <a:avLst/>
            </a:prstGeom>
            <a:noFill/>
          </p:spPr>
          <p:txBody>
            <a:bodyPr wrap="square" rtlCol="0">
              <a:spAutoFit/>
            </a:bodyPr>
            <a:lstStyle/>
            <a:p>
              <a:r>
                <a:rPr lang="es-ES" dirty="0" smtClean="0"/>
                <a:t>Esclerodermia localizada</a:t>
              </a:r>
              <a:endParaRPr lang="es-ES" dirty="0"/>
            </a:p>
          </p:txBody>
        </p:sp>
        <p:sp>
          <p:nvSpPr>
            <p:cNvPr id="9" name="8 CuadroTexto"/>
            <p:cNvSpPr txBox="1"/>
            <p:nvPr/>
          </p:nvSpPr>
          <p:spPr>
            <a:xfrm>
              <a:off x="1514216" y="4581128"/>
              <a:ext cx="1512168" cy="646331"/>
            </a:xfrm>
            <a:prstGeom prst="rect">
              <a:avLst/>
            </a:prstGeom>
            <a:noFill/>
          </p:spPr>
          <p:txBody>
            <a:bodyPr wrap="square" rtlCol="0">
              <a:spAutoFit/>
            </a:bodyPr>
            <a:lstStyle/>
            <a:p>
              <a:r>
                <a:rPr lang="es-ES" dirty="0" smtClean="0"/>
                <a:t>Esclerodermia sistémica</a:t>
              </a:r>
              <a:endParaRPr lang="es-ES" dirty="0"/>
            </a:p>
          </p:txBody>
        </p:sp>
        <p:sp>
          <p:nvSpPr>
            <p:cNvPr id="6" name="5 Flecha abajo"/>
            <p:cNvSpPr/>
            <p:nvPr/>
          </p:nvSpPr>
          <p:spPr>
            <a:xfrm>
              <a:off x="2051720" y="3933056"/>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Flecha abajo"/>
            <p:cNvSpPr/>
            <p:nvPr/>
          </p:nvSpPr>
          <p:spPr>
            <a:xfrm>
              <a:off x="5724128" y="3933056"/>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7" name="6 CuadroTexto"/>
          <p:cNvSpPr txBox="1"/>
          <p:nvPr/>
        </p:nvSpPr>
        <p:spPr>
          <a:xfrm rot="20412665">
            <a:off x="955655" y="5133324"/>
            <a:ext cx="5369033" cy="923330"/>
          </a:xfrm>
          <a:prstGeom prst="rect">
            <a:avLst/>
          </a:prstGeom>
          <a:noFill/>
        </p:spPr>
        <p:txBody>
          <a:bodyPr wrap="square" rtlCol="0">
            <a:spAutoFit/>
          </a:bodyPr>
          <a:lstStyle/>
          <a:p>
            <a:r>
              <a:rPr lang="es-ES" dirty="0" smtClean="0"/>
              <a:t>Es un trastorno del tejido conectivo, el cual,</a:t>
            </a:r>
          </a:p>
          <a:p>
            <a:r>
              <a:rPr lang="es-ES" dirty="0" smtClean="0"/>
              <a:t> a su vez, es muy </a:t>
            </a:r>
            <a:r>
              <a:rPr lang="es-ES" b="1" dirty="0" smtClean="0">
                <a:solidFill>
                  <a:srgbClr val="FF0000"/>
                </a:solidFill>
              </a:rPr>
              <a:t>HETEROGENEO</a:t>
            </a:r>
          </a:p>
          <a:p>
            <a:endParaRPr lang="es-ES" dirty="0"/>
          </a:p>
        </p:txBody>
      </p:sp>
    </p:spTree>
    <p:extLst>
      <p:ext uri="{BB962C8B-B14F-4D97-AF65-F5344CB8AC3E}">
        <p14:creationId xmlns:p14="http://schemas.microsoft.com/office/powerpoint/2010/main" val="78208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OTROS ASPECTOS A TENER EN CUENTA</a:t>
            </a:r>
            <a:endParaRPr lang="es-ES" dirty="0"/>
          </a:p>
        </p:txBody>
      </p:sp>
      <p:sp>
        <p:nvSpPr>
          <p:cNvPr id="3" name="2 Marcador de contenido"/>
          <p:cNvSpPr>
            <a:spLocks noGrp="1"/>
          </p:cNvSpPr>
          <p:nvPr>
            <p:ph idx="1"/>
          </p:nvPr>
        </p:nvSpPr>
        <p:spPr>
          <a:xfrm>
            <a:off x="212762" y="1417638"/>
            <a:ext cx="8751725" cy="4747666"/>
          </a:xfrm>
        </p:spPr>
        <p:txBody>
          <a:bodyPr/>
          <a:lstStyle/>
          <a:p>
            <a:r>
              <a:rPr lang="es-ES" dirty="0" smtClean="0"/>
              <a:t>HIDRATACIÓN (tanto por dentro como por fuera).</a:t>
            </a:r>
          </a:p>
          <a:p>
            <a:r>
              <a:rPr lang="es-ES" dirty="0" smtClean="0"/>
              <a:t>Respetar la digestión</a:t>
            </a:r>
          </a:p>
          <a:p>
            <a:r>
              <a:rPr lang="es-ES" dirty="0" smtClean="0"/>
              <a:t>Evitar extremos (tanto de frio como de calor)</a:t>
            </a:r>
          </a:p>
          <a:p>
            <a:r>
              <a:rPr lang="es-ES" dirty="0" smtClean="0"/>
              <a:t>Buen descanso por las noches</a:t>
            </a:r>
          </a:p>
          <a:p>
            <a:r>
              <a:rPr lang="es-ES" dirty="0" smtClean="0"/>
              <a:t>ACTITUD (Más importante aún)</a:t>
            </a:r>
            <a:endParaRPr lang="es-ES" dirty="0"/>
          </a:p>
        </p:txBody>
      </p:sp>
    </p:spTree>
    <p:extLst>
      <p:ext uri="{BB962C8B-B14F-4D97-AF65-F5344CB8AC3E}">
        <p14:creationId xmlns:p14="http://schemas.microsoft.com/office/powerpoint/2010/main" val="2605315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ESCALA DE ESFUERZO PERCIBIDO</a:t>
            </a:r>
            <a:endParaRPr lang="es-ES" dirty="0"/>
          </a:p>
        </p:txBody>
      </p:sp>
      <p:pic>
        <p:nvPicPr>
          <p:cNvPr id="3078" name="Picture 6" descr="Resultado de imagen de escala de esfuerzo percibido de b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88052"/>
            <a:ext cx="6624736" cy="5083766"/>
          </a:xfrm>
          <a:prstGeom prst="rect">
            <a:avLst/>
          </a:prstGeom>
          <a:noFill/>
          <a:extLst>
            <a:ext uri="{909E8E84-426E-40DD-AFC4-6F175D3DCCD1}">
              <a14:hiddenFill xmlns:a14="http://schemas.microsoft.com/office/drawing/2010/main">
                <a:solidFill>
                  <a:srgbClr val="FFFFFF"/>
                </a:solidFill>
              </a14:hiddenFill>
            </a:ext>
          </a:extLst>
        </p:spPr>
      </p:pic>
      <p:sp>
        <p:nvSpPr>
          <p:cNvPr id="4" name="3 Multiplicar"/>
          <p:cNvSpPr/>
          <p:nvPr/>
        </p:nvSpPr>
        <p:spPr>
          <a:xfrm>
            <a:off x="-36512" y="764704"/>
            <a:ext cx="9217024" cy="626469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7884368" y="6514916"/>
            <a:ext cx="1440160" cy="369332"/>
          </a:xfrm>
          <a:prstGeom prst="rect">
            <a:avLst/>
          </a:prstGeom>
          <a:noFill/>
        </p:spPr>
        <p:txBody>
          <a:bodyPr wrap="square" rtlCol="0">
            <a:spAutoFit/>
          </a:bodyPr>
          <a:lstStyle/>
          <a:p>
            <a:r>
              <a:rPr lang="es-ES" dirty="0" smtClean="0"/>
              <a:t>EEP (</a:t>
            </a:r>
            <a:r>
              <a:rPr lang="es-ES" dirty="0" err="1" smtClean="0"/>
              <a:t>Borg</a:t>
            </a:r>
            <a:r>
              <a:rPr lang="es-ES" dirty="0"/>
              <a:t>)</a:t>
            </a:r>
          </a:p>
        </p:txBody>
      </p:sp>
    </p:spTree>
    <p:extLst>
      <p:ext uri="{BB962C8B-B14F-4D97-AF65-F5344CB8AC3E}">
        <p14:creationId xmlns:p14="http://schemas.microsoft.com/office/powerpoint/2010/main" val="41995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285218142"/>
              </p:ext>
            </p:extLst>
          </p:nvPr>
        </p:nvGraphicFramePr>
        <p:xfrm>
          <a:off x="467544" y="20608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p:txBody>
          <a:bodyPr>
            <a:normAutofit fontScale="90000"/>
          </a:bodyPr>
          <a:lstStyle/>
          <a:p>
            <a:r>
              <a:rPr lang="es-ES" dirty="0" smtClean="0"/>
              <a:t>MI PROPUESTA DE (EEP) EN ESCLERODERMIA</a:t>
            </a:r>
            <a:endParaRPr lang="es-ES" dirty="0"/>
          </a:p>
        </p:txBody>
      </p:sp>
    </p:spTree>
    <p:extLst>
      <p:ext uri="{BB962C8B-B14F-4D97-AF65-F5344CB8AC3E}">
        <p14:creationId xmlns:p14="http://schemas.microsoft.com/office/powerpoint/2010/main" val="3377661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a:xfrm>
            <a:off x="179512" y="1556792"/>
            <a:ext cx="8964488" cy="4569371"/>
          </a:xfrm>
        </p:spPr>
        <p:txBody>
          <a:bodyPr>
            <a:normAutofit/>
          </a:bodyPr>
          <a:lstStyle/>
          <a:p>
            <a:pPr>
              <a:buFont typeface="Wingdings" pitchFamily="2" charset="2"/>
              <a:buChar char="ü"/>
            </a:pPr>
            <a:r>
              <a:rPr lang="es-ES" sz="2800" dirty="0"/>
              <a:t>Entrenamientos de fuerza (</a:t>
            </a:r>
            <a:r>
              <a:rPr lang="es-ES" sz="2800" dirty="0" smtClean="0"/>
              <a:t>isométricos </a:t>
            </a:r>
            <a:r>
              <a:rPr lang="es-ES" sz="2800" dirty="0"/>
              <a:t>e</a:t>
            </a:r>
            <a:r>
              <a:rPr lang="es-ES" sz="2800" dirty="0" smtClean="0"/>
              <a:t> isotónicos ).</a:t>
            </a:r>
          </a:p>
          <a:p>
            <a:pPr>
              <a:buFont typeface="Wingdings" pitchFamily="2" charset="2"/>
              <a:buChar char="ü"/>
            </a:pPr>
            <a:r>
              <a:rPr lang="es-ES" sz="2800" dirty="0" smtClean="0"/>
              <a:t> Entrenamientos de Movilidad articular.</a:t>
            </a:r>
            <a:endParaRPr lang="es-ES" sz="2800" dirty="0"/>
          </a:p>
          <a:p>
            <a:pPr>
              <a:buFont typeface="Wingdings" pitchFamily="2" charset="2"/>
              <a:buChar char="ü"/>
            </a:pPr>
            <a:r>
              <a:rPr lang="es-ES" sz="2800" dirty="0"/>
              <a:t>Entrenamientos </a:t>
            </a:r>
            <a:r>
              <a:rPr lang="es-ES" sz="2800" dirty="0" err="1"/>
              <a:t>cardio</a:t>
            </a:r>
            <a:r>
              <a:rPr lang="es-ES" sz="2800" dirty="0"/>
              <a:t>-vasculares</a:t>
            </a:r>
          </a:p>
          <a:p>
            <a:pPr>
              <a:buFont typeface="Wingdings" pitchFamily="2" charset="2"/>
              <a:buChar char="ü"/>
            </a:pPr>
            <a:r>
              <a:rPr lang="es-ES" sz="2800" dirty="0"/>
              <a:t>Estiramientos (pasivos como activos</a:t>
            </a:r>
            <a:r>
              <a:rPr lang="es-ES" sz="2800" dirty="0" smtClean="0"/>
              <a:t>)</a:t>
            </a:r>
          </a:p>
          <a:p>
            <a:pPr>
              <a:buFont typeface="Wingdings" pitchFamily="2" charset="2"/>
              <a:buChar char="ü"/>
            </a:pPr>
            <a:endParaRPr lang="es-ES" sz="2800" dirty="0"/>
          </a:p>
          <a:p>
            <a:pPr marL="0" indent="0">
              <a:buNone/>
            </a:pPr>
            <a:r>
              <a:rPr lang="es-ES" dirty="0" smtClean="0"/>
              <a:t>TODAS LAS VARIABLES … ADAPTADAS AL DIA A DIA</a:t>
            </a:r>
            <a:endParaRPr lang="es-ES" dirty="0"/>
          </a:p>
          <a:p>
            <a:pPr marL="0" indent="0">
              <a:buNone/>
            </a:pPr>
            <a:endParaRPr lang="es-ES" dirty="0"/>
          </a:p>
        </p:txBody>
      </p:sp>
      <p:sp>
        <p:nvSpPr>
          <p:cNvPr id="4" name="3 CuadroTexto"/>
          <p:cNvSpPr txBox="1"/>
          <p:nvPr/>
        </p:nvSpPr>
        <p:spPr>
          <a:xfrm>
            <a:off x="4716016" y="6507263"/>
            <a:ext cx="4427984" cy="369332"/>
          </a:xfrm>
          <a:prstGeom prst="rect">
            <a:avLst/>
          </a:prstGeom>
          <a:noFill/>
        </p:spPr>
        <p:txBody>
          <a:bodyPr wrap="square" rtlCol="0">
            <a:spAutoFit/>
          </a:bodyPr>
          <a:lstStyle/>
          <a:p>
            <a:r>
              <a:rPr lang="pt-BR" dirty="0" smtClean="0"/>
              <a:t>          </a:t>
            </a:r>
            <a:r>
              <a:rPr lang="pt-BR" sz="1400" dirty="0" smtClean="0"/>
              <a:t>M</a:t>
            </a:r>
            <a:r>
              <a:rPr lang="pt-BR" sz="1400" dirty="0"/>
              <a:t>. Romero / Rev. Parag. </a:t>
            </a:r>
            <a:r>
              <a:rPr lang="pt-BR" sz="1400" dirty="0" err="1" smtClean="0"/>
              <a:t>Reumatol</a:t>
            </a:r>
            <a:r>
              <a:rPr lang="pt-BR" sz="1400" dirty="0" smtClean="0"/>
              <a:t>. 2016;2(2</a:t>
            </a:r>
            <a:r>
              <a:rPr lang="pt-BR" sz="1400" dirty="0"/>
              <a:t>):81-86</a:t>
            </a:r>
            <a:endParaRPr lang="es-ES" sz="1400" dirty="0"/>
          </a:p>
        </p:txBody>
      </p:sp>
    </p:spTree>
    <p:extLst>
      <p:ext uri="{BB962C8B-B14F-4D97-AF65-F5344CB8AC3E}">
        <p14:creationId xmlns:p14="http://schemas.microsoft.com/office/powerpoint/2010/main" val="522339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712968" cy="1930226"/>
          </a:xfrm>
        </p:spPr>
        <p:txBody>
          <a:bodyPr>
            <a:normAutofit/>
          </a:bodyPr>
          <a:lstStyle/>
          <a:p>
            <a:r>
              <a:rPr lang="es-ES" dirty="0" smtClean="0"/>
              <a:t>¿Hacer ejercicio físico es siempre salud  y bienestar?</a:t>
            </a:r>
            <a:endParaRPr lang="es-E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21035"/>
            <a:ext cx="38385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Resultado de imagen de sello profesio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570871"/>
            <a:ext cx="2767278" cy="276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53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randombar(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1000" fill="hold"/>
                                        <p:tgtEl>
                                          <p:spTgt spid="4102"/>
                                        </p:tgtEl>
                                        <p:attrNameLst>
                                          <p:attrName>ppt_w</p:attrName>
                                        </p:attrNameLst>
                                      </p:cBhvr>
                                      <p:tavLst>
                                        <p:tav tm="0">
                                          <p:val>
                                            <p:fltVal val="0"/>
                                          </p:val>
                                        </p:tav>
                                        <p:tav tm="100000">
                                          <p:val>
                                            <p:strVal val="#ppt_w"/>
                                          </p:val>
                                        </p:tav>
                                      </p:tavLst>
                                    </p:anim>
                                    <p:anim calcmode="lin" valueType="num">
                                      <p:cBhvr>
                                        <p:cTn id="13" dur="1000" fill="hold"/>
                                        <p:tgtEl>
                                          <p:spTgt spid="4102"/>
                                        </p:tgtEl>
                                        <p:attrNameLst>
                                          <p:attrName>ppt_h</p:attrName>
                                        </p:attrNameLst>
                                      </p:cBhvr>
                                      <p:tavLst>
                                        <p:tav tm="0">
                                          <p:val>
                                            <p:fltVal val="0"/>
                                          </p:val>
                                        </p:tav>
                                        <p:tav tm="100000">
                                          <p:val>
                                            <p:strVal val="#ppt_h"/>
                                          </p:val>
                                        </p:tav>
                                      </p:tavLst>
                                    </p:anim>
                                    <p:anim calcmode="lin" valueType="num">
                                      <p:cBhvr>
                                        <p:cTn id="14" dur="1000" fill="hold"/>
                                        <p:tgtEl>
                                          <p:spTgt spid="4102"/>
                                        </p:tgtEl>
                                        <p:attrNameLst>
                                          <p:attrName>style.rotation</p:attrName>
                                        </p:attrNameLst>
                                      </p:cBhvr>
                                      <p:tavLst>
                                        <p:tav tm="0">
                                          <p:val>
                                            <p:fltVal val="90"/>
                                          </p:val>
                                        </p:tav>
                                        <p:tav tm="100000">
                                          <p:val>
                                            <p:fltVal val="0"/>
                                          </p:val>
                                        </p:tav>
                                      </p:tavLst>
                                    </p:anim>
                                    <p:animEffect transition="in" filter="fade">
                                      <p:cBhvr>
                                        <p:cTn id="15"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8229600" cy="4525963"/>
          </a:xfrm>
        </p:spPr>
        <p:txBody>
          <a:bodyPr/>
          <a:lstStyle/>
          <a:p>
            <a:pPr marL="0" indent="0" algn="ctr">
              <a:buNone/>
            </a:pPr>
            <a:endParaRPr lang="es-ES" dirty="0" smtClean="0"/>
          </a:p>
          <a:p>
            <a:pPr marL="0" indent="0" algn="ctr">
              <a:buNone/>
            </a:pPr>
            <a:endParaRPr lang="es-ES" dirty="0"/>
          </a:p>
          <a:p>
            <a:pPr marL="0" indent="0" algn="ctr">
              <a:buNone/>
            </a:pPr>
            <a:r>
              <a:rPr lang="es-ES" sz="4400" dirty="0" smtClean="0"/>
              <a:t> </a:t>
            </a:r>
            <a:r>
              <a:rPr lang="es-ES" sz="4400" dirty="0" smtClean="0"/>
              <a:t>(</a:t>
            </a:r>
            <a:r>
              <a:rPr lang="es-ES" sz="4400" dirty="0" smtClean="0"/>
              <a:t>SUPUESTO</a:t>
            </a:r>
            <a:r>
              <a:rPr lang="es-ES" sz="4400" dirty="0" smtClean="0"/>
              <a:t>)</a:t>
            </a:r>
          </a:p>
          <a:p>
            <a:pPr marL="0" indent="0" algn="ctr">
              <a:buNone/>
            </a:pPr>
            <a:r>
              <a:rPr lang="es-ES" sz="4400" dirty="0"/>
              <a:t>CASO CLÍNICO</a:t>
            </a:r>
          </a:p>
          <a:p>
            <a:pPr marL="0" indent="0" algn="ctr">
              <a:buNone/>
            </a:pPr>
            <a:r>
              <a:rPr lang="es-ES" sz="4400" dirty="0"/>
              <a:t> PACIENTE CON ESCLERODERMIA</a:t>
            </a:r>
          </a:p>
          <a:p>
            <a:pPr marL="0" indent="0" algn="ctr">
              <a:buNone/>
            </a:pPr>
            <a:endParaRPr lang="es-ES" sz="4400" dirty="0"/>
          </a:p>
        </p:txBody>
      </p:sp>
    </p:spTree>
    <p:extLst>
      <p:ext uri="{BB962C8B-B14F-4D97-AF65-F5344CB8AC3E}">
        <p14:creationId xmlns:p14="http://schemas.microsoft.com/office/powerpoint/2010/main" val="1046091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69851370"/>
              </p:ext>
            </p:extLst>
          </p:nvPr>
        </p:nvGraphicFramePr>
        <p:xfrm>
          <a:off x="755576" y="260648"/>
          <a:ext cx="756084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7 Grupo"/>
          <p:cNvGrpSpPr/>
          <p:nvPr/>
        </p:nvGrpSpPr>
        <p:grpSpPr>
          <a:xfrm>
            <a:off x="3421157" y="2852936"/>
            <a:ext cx="2160240" cy="1800200"/>
            <a:chOff x="3421157" y="2852936"/>
            <a:chExt cx="2160240" cy="1800200"/>
          </a:xfrm>
        </p:grpSpPr>
        <p:sp>
          <p:nvSpPr>
            <p:cNvPr id="6" name="5 Rectángulo"/>
            <p:cNvSpPr/>
            <p:nvPr/>
          </p:nvSpPr>
          <p:spPr>
            <a:xfrm>
              <a:off x="3421157" y="2852936"/>
              <a:ext cx="2160240"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585930" y="2968206"/>
              <a:ext cx="1872208" cy="1569660"/>
            </a:xfrm>
            <a:prstGeom prst="rect">
              <a:avLst/>
            </a:prstGeom>
            <a:noFill/>
          </p:spPr>
          <p:txBody>
            <a:bodyPr wrap="square" rtlCol="0">
              <a:spAutoFit/>
            </a:bodyPr>
            <a:lstStyle/>
            <a:p>
              <a:pPr algn="ctr"/>
              <a:r>
                <a:rPr lang="es-ES" sz="2400" dirty="0" smtClean="0"/>
                <a:t>Intervención        con </a:t>
              </a:r>
            </a:p>
            <a:p>
              <a:pPr algn="ctr"/>
              <a:r>
                <a:rPr lang="es-ES" sz="2400" dirty="0" smtClean="0"/>
                <a:t>ejercicio físico</a:t>
              </a:r>
              <a:endParaRPr lang="es-ES" sz="2400" dirty="0"/>
            </a:p>
          </p:txBody>
        </p:sp>
      </p:grpSp>
    </p:spTree>
    <p:extLst>
      <p:ext uri="{BB962C8B-B14F-4D97-AF65-F5344CB8AC3E}">
        <p14:creationId xmlns:p14="http://schemas.microsoft.com/office/powerpoint/2010/main" val="3842317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MI INTERVENCIÓN DESDE EL ENTRENAMIENTO </a:t>
            </a:r>
            <a:endParaRPr lang="es-ES" dirty="0"/>
          </a:p>
        </p:txBody>
      </p:sp>
      <p:sp>
        <p:nvSpPr>
          <p:cNvPr id="3" name="2 Marcador de contenido"/>
          <p:cNvSpPr>
            <a:spLocks noGrp="1"/>
          </p:cNvSpPr>
          <p:nvPr>
            <p:ph idx="1"/>
          </p:nvPr>
        </p:nvSpPr>
        <p:spPr>
          <a:xfrm>
            <a:off x="107504" y="1988840"/>
            <a:ext cx="8784976" cy="4525963"/>
          </a:xfrm>
        </p:spPr>
        <p:txBody>
          <a:bodyPr>
            <a:normAutofit fontScale="85000" lnSpcReduction="20000"/>
          </a:bodyPr>
          <a:lstStyle/>
          <a:p>
            <a:r>
              <a:rPr lang="es-ES" dirty="0" smtClean="0"/>
              <a:t>Evaluación inicial de:</a:t>
            </a:r>
          </a:p>
          <a:p>
            <a:pPr marL="0" indent="0">
              <a:buNone/>
            </a:pPr>
            <a:endParaRPr lang="es-ES" dirty="0" smtClean="0"/>
          </a:p>
          <a:p>
            <a:pPr>
              <a:buFont typeface="Wingdings" pitchFamily="2" charset="2"/>
              <a:buChar char="Ø"/>
            </a:pPr>
            <a:r>
              <a:rPr lang="es-ES" dirty="0" smtClean="0"/>
              <a:t>Exploración física básica de postura en(estático y dinámico)</a:t>
            </a:r>
          </a:p>
          <a:p>
            <a:pPr>
              <a:buFont typeface="Wingdings" pitchFamily="2" charset="2"/>
              <a:buChar char="Ø"/>
            </a:pPr>
            <a:r>
              <a:rPr lang="es-ES" dirty="0" smtClean="0"/>
              <a:t>Rango de movimiento de todas las </a:t>
            </a:r>
            <a:r>
              <a:rPr lang="es-ES" dirty="0" smtClean="0"/>
              <a:t>articulaciones.</a:t>
            </a:r>
          </a:p>
          <a:p>
            <a:pPr>
              <a:buFont typeface="Wingdings" pitchFamily="2" charset="2"/>
              <a:buChar char="Ø"/>
            </a:pPr>
            <a:r>
              <a:rPr lang="es-ES" dirty="0" err="1"/>
              <a:t>Tests</a:t>
            </a:r>
            <a:r>
              <a:rPr lang="es-ES" dirty="0"/>
              <a:t> de estabilidad </a:t>
            </a:r>
            <a:r>
              <a:rPr lang="es-ES" dirty="0" err="1"/>
              <a:t>neuro</a:t>
            </a:r>
            <a:r>
              <a:rPr lang="es-ES" dirty="0"/>
              <a:t>-muscular </a:t>
            </a:r>
            <a:r>
              <a:rPr lang="es-ES" dirty="0" smtClean="0"/>
              <a:t>.</a:t>
            </a:r>
            <a:endParaRPr lang="es-ES" dirty="0" smtClean="0"/>
          </a:p>
          <a:p>
            <a:pPr>
              <a:buFont typeface="Wingdings" pitchFamily="2" charset="2"/>
              <a:buChar char="Ø"/>
            </a:pPr>
            <a:r>
              <a:rPr lang="es-ES" dirty="0" smtClean="0"/>
              <a:t>Fuerza tren inferior(sentadilla) y tren superior(empuje y tracción</a:t>
            </a:r>
            <a:r>
              <a:rPr lang="es-ES" dirty="0" smtClean="0"/>
              <a:t>).</a:t>
            </a:r>
            <a:endParaRPr lang="es-ES" dirty="0" smtClean="0"/>
          </a:p>
          <a:p>
            <a:pPr>
              <a:buFont typeface="Wingdings" pitchFamily="2" charset="2"/>
              <a:buChar char="Ø"/>
            </a:pPr>
            <a:r>
              <a:rPr lang="es-ES" dirty="0" smtClean="0"/>
              <a:t>Capacidad de agarre y fuerza en </a:t>
            </a:r>
            <a:r>
              <a:rPr lang="es-ES" dirty="0" smtClean="0"/>
              <a:t>manos.</a:t>
            </a:r>
            <a:endParaRPr lang="es-ES" dirty="0" smtClean="0"/>
          </a:p>
          <a:p>
            <a:pPr>
              <a:buFont typeface="Wingdings" pitchFamily="2" charset="2"/>
              <a:buChar char="Ø"/>
            </a:pPr>
            <a:r>
              <a:rPr lang="es-ES" dirty="0" smtClean="0"/>
              <a:t>Capacidad aeróbica/anaeróbica </a:t>
            </a:r>
            <a:r>
              <a:rPr lang="es-ES" dirty="0" smtClean="0"/>
              <a:t>.</a:t>
            </a:r>
            <a:endParaRPr lang="es-ES" dirty="0" smtClean="0"/>
          </a:p>
          <a:p>
            <a:pPr>
              <a:buFont typeface="Wingdings" pitchFamily="2" charset="2"/>
              <a:buChar char="Ø"/>
            </a:pPr>
            <a:r>
              <a:rPr lang="es-ES" dirty="0" smtClean="0"/>
              <a:t>Flexibilidad.</a:t>
            </a:r>
            <a:endParaRPr lang="es-ES" dirty="0" smtClean="0"/>
          </a:p>
          <a:p>
            <a:pPr>
              <a:buFont typeface="Wingdings" pitchFamily="2" charset="2"/>
              <a:buChar char="Ø"/>
            </a:pPr>
            <a:r>
              <a:rPr lang="es-ES" dirty="0" smtClean="0"/>
              <a:t>Capacidad propioceptiva y </a:t>
            </a:r>
            <a:r>
              <a:rPr lang="es-ES" dirty="0" smtClean="0"/>
              <a:t>coordinación.</a:t>
            </a:r>
            <a:endParaRPr lang="es-ES" dirty="0" smtClean="0"/>
          </a:p>
          <a:p>
            <a:pPr>
              <a:buFontTx/>
              <a:buChar char="-"/>
            </a:pPr>
            <a:endParaRPr lang="es-ES" dirty="0"/>
          </a:p>
        </p:txBody>
      </p:sp>
    </p:spTree>
    <p:extLst>
      <p:ext uri="{BB962C8B-B14F-4D97-AF65-F5344CB8AC3E}">
        <p14:creationId xmlns:p14="http://schemas.microsoft.com/office/powerpoint/2010/main" val="4501323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REAJUSTE NEUROMUSCULAR</a:t>
            </a:r>
            <a:endParaRPr lang="es-ES" dirty="0"/>
          </a:p>
        </p:txBody>
      </p:sp>
      <p:sp>
        <p:nvSpPr>
          <p:cNvPr id="3" name="2 Marcador de contenido"/>
          <p:cNvSpPr>
            <a:spLocks noGrp="1"/>
          </p:cNvSpPr>
          <p:nvPr>
            <p:ph idx="1"/>
          </p:nvPr>
        </p:nvSpPr>
        <p:spPr>
          <a:xfrm>
            <a:off x="179512" y="1600200"/>
            <a:ext cx="8964488" cy="4925144"/>
          </a:xfrm>
        </p:spPr>
        <p:txBody>
          <a:bodyPr/>
          <a:lstStyle/>
          <a:p>
            <a:r>
              <a:rPr lang="es-ES" dirty="0" smtClean="0"/>
              <a:t>Test de estabilidad inicial </a:t>
            </a:r>
          </a:p>
          <a:p>
            <a:r>
              <a:rPr lang="es-ES" dirty="0" smtClean="0"/>
              <a:t>Impulsores y Amortiguadores</a:t>
            </a:r>
          </a:p>
          <a:p>
            <a:r>
              <a:rPr lang="es-ES" dirty="0" smtClean="0"/>
              <a:t>Sistema mecánico-eléctrico del cuerpo humano</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91279"/>
            <a:ext cx="408045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Resultado de imagen de grupo bmt ces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1" y="3861048"/>
            <a:ext cx="2808311"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37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48680"/>
            <a:ext cx="8841884" cy="5616624"/>
          </a:xfrm>
        </p:spPr>
        <p:txBody>
          <a:bodyPr>
            <a:normAutofit fontScale="92500" lnSpcReduction="10000"/>
          </a:bodyPr>
          <a:lstStyle/>
          <a:p>
            <a:pPr marL="0" indent="0">
              <a:buNone/>
            </a:pPr>
            <a:r>
              <a:rPr lang="es-ES" dirty="0" smtClean="0"/>
              <a:t>- Entrenamiento de fuerza (pilar de la vida)</a:t>
            </a:r>
          </a:p>
          <a:p>
            <a:pPr marL="0" indent="0">
              <a:buNone/>
            </a:pPr>
            <a:endParaRPr lang="es-ES" dirty="0" smtClean="0"/>
          </a:p>
          <a:p>
            <a:pPr marL="0" indent="0">
              <a:buNone/>
            </a:pPr>
            <a:r>
              <a:rPr lang="es-ES" dirty="0" smtClean="0"/>
              <a:t>                «Sin fuerza no hay nada»</a:t>
            </a:r>
          </a:p>
          <a:p>
            <a:pPr marL="0" indent="0">
              <a:buNone/>
            </a:pPr>
            <a:endParaRPr lang="es-ES" dirty="0"/>
          </a:p>
          <a:p>
            <a:pPr marL="0" indent="0">
              <a:buNone/>
            </a:pPr>
            <a:endParaRPr lang="es-ES" dirty="0" smtClean="0"/>
          </a:p>
          <a:p>
            <a:pPr marL="0" indent="0">
              <a:buNone/>
            </a:pPr>
            <a:endParaRPr lang="es-ES" dirty="0"/>
          </a:p>
          <a:p>
            <a:pPr marL="0" indent="0">
              <a:buNone/>
            </a:pPr>
            <a:r>
              <a:rPr lang="es-ES" dirty="0" smtClean="0"/>
              <a:t>Fuerza-</a:t>
            </a:r>
            <a:r>
              <a:rPr lang="es-ES" dirty="0" err="1" smtClean="0"/>
              <a:t>SubMáxima</a:t>
            </a:r>
            <a:endParaRPr lang="es-ES" dirty="0" smtClean="0"/>
          </a:p>
          <a:p>
            <a:pPr marL="0" indent="0">
              <a:buNone/>
            </a:pPr>
            <a:r>
              <a:rPr lang="es-ES" dirty="0" smtClean="0"/>
              <a:t>Fuerza-resistencia</a:t>
            </a:r>
          </a:p>
          <a:p>
            <a:pPr marL="0" indent="0">
              <a:buNone/>
            </a:pPr>
            <a:r>
              <a:rPr lang="es-ES" dirty="0" smtClean="0"/>
              <a:t>Fuerza explosiva</a:t>
            </a:r>
          </a:p>
          <a:p>
            <a:pPr marL="0" indent="0">
              <a:buNone/>
            </a:pPr>
            <a:r>
              <a:rPr lang="es-ES" dirty="0" smtClean="0"/>
              <a:t>¿Trabajo en oclusión?(bomba de flujo sanguíneo)</a:t>
            </a:r>
          </a:p>
          <a:p>
            <a:pPr marL="0" indent="0">
              <a:buNone/>
            </a:pPr>
            <a:r>
              <a:rPr lang="es-ES" dirty="0" smtClean="0"/>
              <a:t>Trabajo de Impacto (osteoporosis),trabajo polimétrico </a:t>
            </a:r>
          </a:p>
          <a:p>
            <a:pPr marL="0" indent="0">
              <a:buNone/>
            </a:pPr>
            <a:endParaRPr lang="es-ES" dirty="0"/>
          </a:p>
        </p:txBody>
      </p:sp>
      <p:sp>
        <p:nvSpPr>
          <p:cNvPr id="4" name="3 CuadroTexto"/>
          <p:cNvSpPr txBox="1"/>
          <p:nvPr/>
        </p:nvSpPr>
        <p:spPr>
          <a:xfrm rot="20206689">
            <a:off x="4028400" y="2714463"/>
            <a:ext cx="4896544" cy="584775"/>
          </a:xfrm>
          <a:prstGeom prst="rect">
            <a:avLst/>
          </a:prstGeom>
          <a:noFill/>
        </p:spPr>
        <p:txBody>
          <a:bodyPr wrap="square" rtlCol="0">
            <a:spAutoFit/>
          </a:bodyPr>
          <a:lstStyle/>
          <a:p>
            <a:r>
              <a:rPr lang="es-ES" sz="3200" dirty="0" smtClean="0"/>
              <a:t>ADAPTADO </a:t>
            </a:r>
            <a:r>
              <a:rPr lang="es-ES" sz="3200" b="1" dirty="0" smtClean="0">
                <a:solidFill>
                  <a:srgbClr val="FF0000"/>
                </a:solidFill>
              </a:rPr>
              <a:t>A CADA DIA</a:t>
            </a:r>
            <a:endParaRPr lang="es-ES" sz="3200" b="1" dirty="0">
              <a:solidFill>
                <a:srgbClr val="FF0000"/>
              </a:solidFill>
            </a:endParaRPr>
          </a:p>
        </p:txBody>
      </p:sp>
    </p:spTree>
    <p:extLst>
      <p:ext uri="{BB962C8B-B14F-4D97-AF65-F5344CB8AC3E}">
        <p14:creationId xmlns:p14="http://schemas.microsoft.com/office/powerpoint/2010/main" val="265965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340768"/>
            <a:ext cx="8820472" cy="5517232"/>
          </a:xfrm>
        </p:spPr>
        <p:txBody>
          <a:bodyPr>
            <a:normAutofit/>
          </a:bodyPr>
          <a:lstStyle/>
          <a:p>
            <a:endParaRPr lang="es-ES" dirty="0" smtClean="0"/>
          </a:p>
          <a:p>
            <a:pPr marL="0" indent="0">
              <a:buNone/>
            </a:pPr>
            <a:r>
              <a:rPr lang="es-ES" sz="2800" dirty="0" smtClean="0"/>
              <a:t>EJERCICIO FÍSICO INTENSO</a:t>
            </a:r>
          </a:p>
          <a:p>
            <a:pPr marL="0" indent="0">
              <a:buNone/>
            </a:pPr>
            <a:endParaRPr lang="es-ES" sz="2800" dirty="0"/>
          </a:p>
          <a:p>
            <a:pPr marL="0" indent="0">
              <a:buNone/>
            </a:pPr>
            <a:r>
              <a:rPr lang="es-ES" sz="2800" dirty="0" smtClean="0"/>
              <a:t>ENTRENAMIENTO AERÓBICO Y ANAERÓBICO</a:t>
            </a:r>
          </a:p>
          <a:p>
            <a:pPr marL="0" indent="0">
              <a:buNone/>
            </a:pPr>
            <a:endParaRPr lang="es-ES" sz="2800" dirty="0"/>
          </a:p>
          <a:p>
            <a:pPr marL="0" indent="0">
              <a:buNone/>
            </a:pPr>
            <a:r>
              <a:rPr lang="es-ES" sz="2800" dirty="0" smtClean="0"/>
              <a:t>DEPORTE Y RENDIMIENTO</a:t>
            </a:r>
          </a:p>
          <a:p>
            <a:endParaRPr lang="es-ES" sz="2800" dirty="0" smtClean="0"/>
          </a:p>
          <a:p>
            <a:pPr marL="0" indent="0">
              <a:buNone/>
            </a:pPr>
            <a:r>
              <a:rPr lang="es-ES" sz="2800" dirty="0" smtClean="0"/>
              <a:t>ENTRENAMIENTO DE FUERZA (Máxima y explosiva)</a:t>
            </a:r>
          </a:p>
          <a:p>
            <a:pPr marL="0" indent="0">
              <a:buNone/>
            </a:pPr>
            <a:endParaRPr lang="es-ES" sz="2800" dirty="0" smtClean="0"/>
          </a:p>
          <a:p>
            <a:pPr marL="0" indent="0">
              <a:buNone/>
            </a:pPr>
            <a:r>
              <a:rPr lang="es-ES" sz="2800" dirty="0" smtClean="0"/>
              <a:t>«HACER PESAS»</a:t>
            </a:r>
            <a:endParaRPr lang="es-ES" sz="2800" dirty="0"/>
          </a:p>
        </p:txBody>
      </p:sp>
      <p:sp>
        <p:nvSpPr>
          <p:cNvPr id="2" name="1 CuadroTexto"/>
          <p:cNvSpPr txBox="1"/>
          <p:nvPr/>
        </p:nvSpPr>
        <p:spPr>
          <a:xfrm>
            <a:off x="51800" y="504456"/>
            <a:ext cx="8480639" cy="707886"/>
          </a:xfrm>
          <a:prstGeom prst="rect">
            <a:avLst/>
          </a:prstGeom>
          <a:noFill/>
        </p:spPr>
        <p:txBody>
          <a:bodyPr wrap="square" rtlCol="0">
            <a:spAutoFit/>
          </a:bodyPr>
          <a:lstStyle/>
          <a:p>
            <a:r>
              <a:rPr lang="es-ES" sz="2800" dirty="0" smtClean="0"/>
              <a:t>           </a:t>
            </a:r>
            <a:r>
              <a:rPr lang="es-ES" sz="4000" dirty="0"/>
              <a:t>¿Qué os sugieren estas palabras?</a:t>
            </a:r>
          </a:p>
        </p:txBody>
      </p:sp>
    </p:spTree>
    <p:extLst>
      <p:ext uri="{BB962C8B-B14F-4D97-AF65-F5344CB8AC3E}">
        <p14:creationId xmlns:p14="http://schemas.microsoft.com/office/powerpoint/2010/main" val="1073843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274638"/>
            <a:ext cx="9396536" cy="1138138"/>
          </a:xfrm>
        </p:spPr>
        <p:txBody>
          <a:bodyPr>
            <a:normAutofit/>
          </a:bodyPr>
          <a:lstStyle/>
          <a:p>
            <a:r>
              <a:rPr lang="es-ES" sz="3200" dirty="0" smtClean="0"/>
              <a:t>Entrenamiento de Capacidad aeróbica y pulmonar</a:t>
            </a:r>
            <a:endParaRPr lang="es-ES" sz="3200" dirty="0"/>
          </a:p>
        </p:txBody>
      </p:sp>
      <p:sp>
        <p:nvSpPr>
          <p:cNvPr id="3" name="2 Marcador de contenido"/>
          <p:cNvSpPr>
            <a:spLocks noGrp="1"/>
          </p:cNvSpPr>
          <p:nvPr>
            <p:ph idx="1"/>
          </p:nvPr>
        </p:nvSpPr>
        <p:spPr>
          <a:xfrm>
            <a:off x="0" y="1600200"/>
            <a:ext cx="8686800" cy="4525963"/>
          </a:xfrm>
        </p:spPr>
        <p:txBody>
          <a:bodyPr>
            <a:normAutofit/>
          </a:bodyPr>
          <a:lstStyle/>
          <a:p>
            <a:r>
              <a:rPr lang="es-ES" sz="2400" dirty="0" smtClean="0"/>
              <a:t>Entrenamiento </a:t>
            </a:r>
            <a:r>
              <a:rPr lang="es-ES" sz="2400" dirty="0" err="1" smtClean="0"/>
              <a:t>cardio</a:t>
            </a:r>
            <a:r>
              <a:rPr lang="es-ES" sz="2400" dirty="0" smtClean="0"/>
              <a:t>-saludable (60-70% FC </a:t>
            </a:r>
            <a:r>
              <a:rPr lang="es-ES" sz="2400" dirty="0" err="1" smtClean="0"/>
              <a:t>aprox</a:t>
            </a:r>
            <a:r>
              <a:rPr lang="es-ES" sz="2400" dirty="0" smtClean="0"/>
              <a:t>)</a:t>
            </a:r>
          </a:p>
          <a:p>
            <a:endParaRPr lang="es-ES" sz="2400" dirty="0" smtClean="0"/>
          </a:p>
          <a:p>
            <a:r>
              <a:rPr lang="es-ES" sz="2400" dirty="0" smtClean="0"/>
              <a:t>Progresiones y diferentes escenarios(elíptica, natación, bici , andar y/o correr).</a:t>
            </a:r>
          </a:p>
          <a:p>
            <a:r>
              <a:rPr lang="es-ES" sz="2400" dirty="0" smtClean="0"/>
              <a:t>Trabajo de la musculatura respiratoria</a:t>
            </a:r>
          </a:p>
          <a:p>
            <a:pPr marL="0" indent="0">
              <a:buNone/>
            </a:pPr>
            <a:r>
              <a:rPr lang="es-ES" sz="2400" dirty="0" smtClean="0"/>
              <a:t> </a:t>
            </a:r>
            <a:endParaRPr lang="es-E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88" y="4045544"/>
            <a:ext cx="27336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891" y="3716931"/>
            <a:ext cx="197167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Resultado de imagen de entrenamiento para capacidad pulmon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3444167"/>
            <a:ext cx="1512168" cy="2268252"/>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267456" y="6041031"/>
            <a:ext cx="4896544" cy="584775"/>
          </a:xfrm>
          <a:prstGeom prst="rect">
            <a:avLst/>
          </a:prstGeom>
          <a:noFill/>
        </p:spPr>
        <p:txBody>
          <a:bodyPr wrap="square" rtlCol="0">
            <a:spAutoFit/>
          </a:bodyPr>
          <a:lstStyle/>
          <a:p>
            <a:r>
              <a:rPr lang="es-ES" sz="3200" dirty="0" smtClean="0"/>
              <a:t>ADAPTADO </a:t>
            </a:r>
            <a:r>
              <a:rPr lang="es-ES" sz="3200" b="1" dirty="0" smtClean="0">
                <a:solidFill>
                  <a:srgbClr val="FF0000"/>
                </a:solidFill>
              </a:rPr>
              <a:t>A CADA DIA</a:t>
            </a:r>
            <a:endParaRPr lang="es-ES" sz="3200" b="1" dirty="0">
              <a:solidFill>
                <a:srgbClr val="FF0000"/>
              </a:solidFill>
            </a:endParaRPr>
          </a:p>
        </p:txBody>
      </p:sp>
      <p:sp>
        <p:nvSpPr>
          <p:cNvPr id="4" name="3 Flecha abajo"/>
          <p:cNvSpPr/>
          <p:nvPr/>
        </p:nvSpPr>
        <p:spPr>
          <a:xfrm>
            <a:off x="1115616" y="2060848"/>
            <a:ext cx="3103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7393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fontScale="90000"/>
          </a:bodyPr>
          <a:lstStyle/>
          <a:p>
            <a:r>
              <a:rPr lang="es-ES" dirty="0" smtClean="0"/>
              <a:t>Ejercicios específicos de espalda(movilidad)</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509120"/>
            <a:ext cx="432048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8" y="2174949"/>
            <a:ext cx="3275856" cy="361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162764"/>
            <a:ext cx="4920764" cy="213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rot="19528932">
            <a:off x="1475657" y="4316668"/>
            <a:ext cx="4896544" cy="584775"/>
          </a:xfrm>
          <a:prstGeom prst="rect">
            <a:avLst/>
          </a:prstGeom>
          <a:noFill/>
        </p:spPr>
        <p:txBody>
          <a:bodyPr wrap="square" rtlCol="0">
            <a:spAutoFit/>
          </a:bodyPr>
          <a:lstStyle/>
          <a:p>
            <a:r>
              <a:rPr lang="es-ES" sz="3200" dirty="0" smtClean="0"/>
              <a:t>ADAPTADO </a:t>
            </a:r>
            <a:r>
              <a:rPr lang="es-ES" sz="3200" b="1" dirty="0" smtClean="0">
                <a:solidFill>
                  <a:srgbClr val="FF0000"/>
                </a:solidFill>
              </a:rPr>
              <a:t>A CADA DIA</a:t>
            </a:r>
            <a:endParaRPr lang="es-ES" sz="3200" b="1" dirty="0">
              <a:solidFill>
                <a:srgbClr val="FF0000"/>
              </a:solidFill>
            </a:endParaRPr>
          </a:p>
        </p:txBody>
      </p:sp>
    </p:spTree>
    <p:extLst>
      <p:ext uri="{BB962C8B-B14F-4D97-AF65-F5344CB8AC3E}">
        <p14:creationId xmlns:p14="http://schemas.microsoft.com/office/powerpoint/2010/main" val="410290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fontScale="90000"/>
          </a:bodyPr>
          <a:lstStyle/>
          <a:p>
            <a:r>
              <a:rPr lang="es-ES" dirty="0" smtClean="0"/>
              <a:t>Ejercicios específicos de espalda(estabilidad)</a:t>
            </a:r>
            <a:endParaRPr lang="es-ES" dirty="0"/>
          </a:p>
        </p:txBody>
      </p:sp>
      <p:pic>
        <p:nvPicPr>
          <p:cNvPr id="5" name="Picture 6"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688" y="1956794"/>
            <a:ext cx="2736304" cy="21901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56794"/>
            <a:ext cx="422626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Resultado de imagen de plancha laterales progre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299" y="4522020"/>
            <a:ext cx="2790825" cy="16383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48152" y="5620598"/>
            <a:ext cx="3384376" cy="369332"/>
          </a:xfrm>
          <a:prstGeom prst="rect">
            <a:avLst/>
          </a:prstGeom>
          <a:noFill/>
        </p:spPr>
        <p:txBody>
          <a:bodyPr wrap="square" rtlCol="0">
            <a:spAutoFit/>
          </a:bodyPr>
          <a:lstStyle/>
          <a:p>
            <a:r>
              <a:rPr lang="es-ES" dirty="0" smtClean="0"/>
              <a:t>Trabajos de </a:t>
            </a:r>
            <a:r>
              <a:rPr lang="es-ES" dirty="0" err="1"/>
              <a:t>h</a:t>
            </a:r>
            <a:r>
              <a:rPr lang="es-ES" dirty="0" err="1" smtClean="0"/>
              <a:t>ollowing</a:t>
            </a:r>
            <a:r>
              <a:rPr lang="es-ES" dirty="0" smtClean="0"/>
              <a:t> y </a:t>
            </a:r>
            <a:r>
              <a:rPr lang="es-ES" dirty="0" err="1" smtClean="0"/>
              <a:t>bracing</a:t>
            </a:r>
            <a:endParaRPr lang="es-ES" dirty="0"/>
          </a:p>
        </p:txBody>
      </p:sp>
      <p:sp>
        <p:nvSpPr>
          <p:cNvPr id="9" name="8 CuadroTexto"/>
          <p:cNvSpPr txBox="1"/>
          <p:nvPr/>
        </p:nvSpPr>
        <p:spPr>
          <a:xfrm rot="20229064">
            <a:off x="965031" y="3009518"/>
            <a:ext cx="4896544" cy="584775"/>
          </a:xfrm>
          <a:prstGeom prst="rect">
            <a:avLst/>
          </a:prstGeom>
          <a:noFill/>
        </p:spPr>
        <p:txBody>
          <a:bodyPr wrap="square" rtlCol="0">
            <a:spAutoFit/>
          </a:bodyPr>
          <a:lstStyle/>
          <a:p>
            <a:r>
              <a:rPr lang="es-ES" sz="3200" dirty="0" smtClean="0"/>
              <a:t>ADAPTADO </a:t>
            </a:r>
            <a:r>
              <a:rPr lang="es-ES" sz="3200" b="1" dirty="0" smtClean="0">
                <a:solidFill>
                  <a:srgbClr val="FF0000"/>
                </a:solidFill>
              </a:rPr>
              <a:t>A CADA DIA</a:t>
            </a:r>
            <a:endParaRPr lang="es-ES" sz="3200" b="1" dirty="0">
              <a:solidFill>
                <a:srgbClr val="FF0000"/>
              </a:solidFill>
            </a:endParaRPr>
          </a:p>
        </p:txBody>
      </p:sp>
    </p:spTree>
    <p:extLst>
      <p:ext uri="{BB962C8B-B14F-4D97-AF65-F5344CB8AC3E}">
        <p14:creationId xmlns:p14="http://schemas.microsoft.com/office/powerpoint/2010/main" val="392052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fontScale="90000"/>
          </a:bodyPr>
          <a:lstStyle/>
          <a:p>
            <a:r>
              <a:rPr lang="es-ES" dirty="0" smtClean="0"/>
              <a:t>Ejercicios específicos de espalda(estabilidad)</a:t>
            </a:r>
            <a:endParaRPr lang="es-ES" dirty="0"/>
          </a:p>
        </p:txBody>
      </p:sp>
      <p:sp>
        <p:nvSpPr>
          <p:cNvPr id="4" name="AutoShape 2" descr="Resultado de imagen de bird dog salu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992157"/>
            <a:ext cx="3015806" cy="183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847" y="4219095"/>
            <a:ext cx="3051810" cy="183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descr="Resultado de imagen de cadenas cruzadas m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1851590"/>
            <a:ext cx="2023393" cy="394617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5364088" y="6406618"/>
            <a:ext cx="3779912" cy="369332"/>
          </a:xfrm>
          <a:prstGeom prst="rect">
            <a:avLst/>
          </a:prstGeom>
        </p:spPr>
        <p:txBody>
          <a:bodyPr wrap="square">
            <a:spAutoFit/>
          </a:bodyPr>
          <a:lstStyle/>
          <a:p>
            <a:r>
              <a:rPr lang="es-ES" dirty="0" smtClean="0"/>
              <a:t>                                 Thomas Myers</a:t>
            </a:r>
            <a:endParaRPr lang="es-ES" dirty="0"/>
          </a:p>
        </p:txBody>
      </p:sp>
      <p:sp>
        <p:nvSpPr>
          <p:cNvPr id="13" name="12 CuadroTexto"/>
          <p:cNvSpPr txBox="1"/>
          <p:nvPr/>
        </p:nvSpPr>
        <p:spPr>
          <a:xfrm rot="21132477">
            <a:off x="4584770" y="3305088"/>
            <a:ext cx="4896544" cy="584775"/>
          </a:xfrm>
          <a:prstGeom prst="rect">
            <a:avLst/>
          </a:prstGeom>
          <a:noFill/>
        </p:spPr>
        <p:txBody>
          <a:bodyPr wrap="square" rtlCol="0">
            <a:spAutoFit/>
          </a:bodyPr>
          <a:lstStyle/>
          <a:p>
            <a:r>
              <a:rPr lang="es-ES" sz="3200" dirty="0" smtClean="0"/>
              <a:t>ADAPTADO </a:t>
            </a:r>
            <a:r>
              <a:rPr lang="es-ES" sz="3200" b="1" dirty="0" smtClean="0">
                <a:solidFill>
                  <a:srgbClr val="FF0000"/>
                </a:solidFill>
              </a:rPr>
              <a:t>A CADA DIA</a:t>
            </a:r>
            <a:endParaRPr lang="es-ES" sz="3200" b="1" dirty="0">
              <a:solidFill>
                <a:srgbClr val="FF0000"/>
              </a:solidFill>
            </a:endParaRPr>
          </a:p>
        </p:txBody>
      </p:sp>
    </p:spTree>
    <p:extLst>
      <p:ext uri="{BB962C8B-B14F-4D97-AF65-F5344CB8AC3E}">
        <p14:creationId xmlns:p14="http://schemas.microsoft.com/office/powerpoint/2010/main" val="87107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Trabajo de Glúteos(mayor y medio)</a:t>
            </a:r>
            <a:endParaRPr lang="es-ES" dirty="0"/>
          </a:p>
        </p:txBody>
      </p:sp>
      <p:sp>
        <p:nvSpPr>
          <p:cNvPr id="3" name="2 Marcador de contenido"/>
          <p:cNvSpPr>
            <a:spLocks noGrp="1"/>
          </p:cNvSpPr>
          <p:nvPr>
            <p:ph idx="1"/>
          </p:nvPr>
        </p:nvSpPr>
        <p:spPr>
          <a:xfrm>
            <a:off x="179512" y="1484784"/>
            <a:ext cx="8507288" cy="5112568"/>
          </a:xfrm>
        </p:spPr>
        <p:txBody>
          <a:bodyPr/>
          <a:lstStyle/>
          <a:p>
            <a:pPr marL="0" indent="0">
              <a:buNone/>
            </a:pPr>
            <a:r>
              <a:rPr lang="es-ES" dirty="0" smtClean="0"/>
              <a:t>«Un culo fuerte es dolor lumbar inexistente»</a:t>
            </a:r>
            <a:endParaRPr lang="es-ES" dirty="0"/>
          </a:p>
        </p:txBody>
      </p:sp>
      <p:sp>
        <p:nvSpPr>
          <p:cNvPr id="4" name="AutoShape 2" descr="Resultado de imagen de puente de glute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31" y="2636912"/>
            <a:ext cx="3264297" cy="200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597195"/>
            <a:ext cx="313805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descr="Resultado de imagen de gluteo y mini b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861" y="4822647"/>
            <a:ext cx="2997777" cy="167875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de sentadilla tipo su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7" y="4787623"/>
            <a:ext cx="2592289" cy="1941716"/>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2078458" y="4393039"/>
            <a:ext cx="5157837" cy="584775"/>
          </a:xfrm>
          <a:prstGeom prst="rect">
            <a:avLst/>
          </a:prstGeom>
          <a:noFill/>
        </p:spPr>
        <p:txBody>
          <a:bodyPr wrap="square" rtlCol="0">
            <a:spAutoFit/>
          </a:bodyPr>
          <a:lstStyle/>
          <a:p>
            <a:r>
              <a:rPr lang="es-ES" sz="3200" dirty="0" smtClean="0"/>
              <a:t>ADAPTADO </a:t>
            </a:r>
            <a:r>
              <a:rPr lang="es-ES" sz="3200" b="1" dirty="0" smtClean="0">
                <a:solidFill>
                  <a:srgbClr val="FF0000"/>
                </a:solidFill>
              </a:rPr>
              <a:t>A CADA DIA</a:t>
            </a:r>
            <a:endParaRPr lang="es-ES" sz="3200" b="1" dirty="0">
              <a:solidFill>
                <a:srgbClr val="FF0000"/>
              </a:solidFill>
            </a:endParaRPr>
          </a:p>
        </p:txBody>
      </p:sp>
    </p:spTree>
    <p:extLst>
      <p:ext uri="{BB962C8B-B14F-4D97-AF65-F5344CB8AC3E}">
        <p14:creationId xmlns:p14="http://schemas.microsoft.com/office/powerpoint/2010/main" val="20768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363" y="4509120"/>
            <a:ext cx="1485958" cy="1619347"/>
          </a:xfrm>
          <a:prstGeom prst="rect">
            <a:avLst/>
          </a:prstGeom>
        </p:spPr>
      </p:pic>
      <p:sp>
        <p:nvSpPr>
          <p:cNvPr id="5" name="4 Más"/>
          <p:cNvSpPr/>
          <p:nvPr/>
        </p:nvSpPr>
        <p:spPr>
          <a:xfrm>
            <a:off x="1994636" y="5008647"/>
            <a:ext cx="576064" cy="72008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Resultado de imagen de escleroder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848" y="4653134"/>
            <a:ext cx="2785311" cy="1572353"/>
          </a:xfrm>
          <a:prstGeom prst="rect">
            <a:avLst/>
          </a:prstGeom>
          <a:noFill/>
          <a:extLst>
            <a:ext uri="{909E8E84-426E-40DD-AFC4-6F175D3DCCD1}">
              <a14:hiddenFill xmlns:a14="http://schemas.microsoft.com/office/drawing/2010/main">
                <a:solidFill>
                  <a:srgbClr val="FFFFFF"/>
                </a:solidFill>
              </a14:hiddenFill>
            </a:ext>
          </a:extLst>
        </p:spPr>
      </p:pic>
      <p:sp>
        <p:nvSpPr>
          <p:cNvPr id="6" name="5 Igual que"/>
          <p:cNvSpPr/>
          <p:nvPr/>
        </p:nvSpPr>
        <p:spPr>
          <a:xfrm>
            <a:off x="6045670" y="5163720"/>
            <a:ext cx="504056" cy="40993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6 Flecha abajo"/>
          <p:cNvSpPr/>
          <p:nvPr/>
        </p:nvSpPr>
        <p:spPr>
          <a:xfrm rot="10800000">
            <a:off x="6804248" y="4675317"/>
            <a:ext cx="432048" cy="940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7308304" y="5008647"/>
            <a:ext cx="1224136" cy="523220"/>
          </a:xfrm>
          <a:prstGeom prst="rect">
            <a:avLst/>
          </a:prstGeom>
          <a:noFill/>
        </p:spPr>
        <p:txBody>
          <a:bodyPr wrap="square" rtlCol="0">
            <a:spAutoFit/>
          </a:bodyPr>
          <a:lstStyle/>
          <a:p>
            <a:r>
              <a:rPr lang="es-ES" sz="2800" b="1" dirty="0" smtClean="0">
                <a:solidFill>
                  <a:schemeClr val="accent1">
                    <a:lumMod val="75000"/>
                  </a:schemeClr>
                </a:solidFill>
              </a:rPr>
              <a:t>SALUD</a:t>
            </a:r>
            <a:endParaRPr lang="es-ES" sz="2800" b="1" dirty="0">
              <a:solidFill>
                <a:schemeClr val="accent1">
                  <a:lumMod val="75000"/>
                </a:schemeClr>
              </a:solidFill>
            </a:endParaRPr>
          </a:p>
        </p:txBody>
      </p:sp>
      <p:pic>
        <p:nvPicPr>
          <p:cNvPr id="2052" name="Picture 4" descr="Ver las imágenes de ori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20" y="1052736"/>
            <a:ext cx="2454380" cy="1651788"/>
          </a:xfrm>
          <a:prstGeom prst="rect">
            <a:avLst/>
          </a:prstGeom>
          <a:noFill/>
          <a:extLst>
            <a:ext uri="{909E8E84-426E-40DD-AFC4-6F175D3DCCD1}">
              <a14:hiddenFill xmlns:a14="http://schemas.microsoft.com/office/drawing/2010/main">
                <a:solidFill>
                  <a:srgbClr val="FFFFFF"/>
                </a:solidFill>
              </a14:hiddenFill>
            </a:ext>
          </a:extLst>
        </p:spPr>
      </p:pic>
      <p:sp>
        <p:nvSpPr>
          <p:cNvPr id="11" name="10 Más"/>
          <p:cNvSpPr/>
          <p:nvPr/>
        </p:nvSpPr>
        <p:spPr>
          <a:xfrm>
            <a:off x="2903807" y="1628800"/>
            <a:ext cx="576064" cy="72008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2" descr="Resultado de imagen de escleroder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225232"/>
            <a:ext cx="2785311" cy="1572353"/>
          </a:xfrm>
          <a:prstGeom prst="rect">
            <a:avLst/>
          </a:prstGeom>
          <a:noFill/>
          <a:extLst>
            <a:ext uri="{909E8E84-426E-40DD-AFC4-6F175D3DCCD1}">
              <a14:hiddenFill xmlns:a14="http://schemas.microsoft.com/office/drawing/2010/main">
                <a:solidFill>
                  <a:srgbClr val="FFFFFF"/>
                </a:solidFill>
              </a14:hiddenFill>
            </a:ext>
          </a:extLst>
        </p:spPr>
      </p:pic>
      <p:sp>
        <p:nvSpPr>
          <p:cNvPr id="13" name="12 Igual que"/>
          <p:cNvSpPr/>
          <p:nvPr/>
        </p:nvSpPr>
        <p:spPr>
          <a:xfrm>
            <a:off x="6450098" y="1783873"/>
            <a:ext cx="504056" cy="40993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13 Flecha abajo"/>
          <p:cNvSpPr/>
          <p:nvPr/>
        </p:nvSpPr>
        <p:spPr>
          <a:xfrm>
            <a:off x="7161793" y="1570560"/>
            <a:ext cx="432048" cy="940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7740352" y="1670587"/>
            <a:ext cx="1224136" cy="523220"/>
          </a:xfrm>
          <a:prstGeom prst="rect">
            <a:avLst/>
          </a:prstGeom>
          <a:noFill/>
        </p:spPr>
        <p:txBody>
          <a:bodyPr wrap="square" rtlCol="0">
            <a:spAutoFit/>
          </a:bodyPr>
          <a:lstStyle/>
          <a:p>
            <a:r>
              <a:rPr lang="es-ES" sz="2800" b="1" dirty="0" smtClean="0">
                <a:solidFill>
                  <a:schemeClr val="accent1">
                    <a:lumMod val="75000"/>
                  </a:schemeClr>
                </a:solidFill>
              </a:rPr>
              <a:t>SALUD</a:t>
            </a:r>
            <a:endParaRPr lang="es-ES" sz="2800" b="1" dirty="0">
              <a:solidFill>
                <a:schemeClr val="accent1">
                  <a:lumMod val="75000"/>
                </a:schemeClr>
              </a:solidFill>
            </a:endParaRPr>
          </a:p>
        </p:txBody>
      </p:sp>
    </p:spTree>
    <p:extLst>
      <p:ext uri="{BB962C8B-B14F-4D97-AF65-F5344CB8AC3E}">
        <p14:creationId xmlns:p14="http://schemas.microsoft.com/office/powerpoint/2010/main" val="244608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ppt_w</p:attrName>
                                        </p:attrNameLst>
                                      </p:cBhvr>
                                      <p:tavLst>
                                        <p:tav tm="0" fmla="#ppt_w*sin(2.5*pi*$)">
                                          <p:val>
                                            <p:fltVal val="0"/>
                                          </p:val>
                                        </p:tav>
                                        <p:tav tm="100000">
                                          <p:val>
                                            <p:fltVal val="1"/>
                                          </p:val>
                                        </p:tav>
                                      </p:tavLst>
                                    </p:anim>
                                    <p:anim calcmode="lin" valueType="num">
                                      <p:cBhvr>
                                        <p:cTn id="4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80">
                                          <p:stCondLst>
                                            <p:cond delay="0"/>
                                          </p:stCondLst>
                                        </p:cTn>
                                        <p:tgtEl>
                                          <p:spTgt spid="4"/>
                                        </p:tgtEl>
                                      </p:cBhvr>
                                    </p:animEffect>
                                    <p:anim calcmode="lin" valueType="num">
                                      <p:cBhvr>
                                        <p:cTn id="5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9" dur="26">
                                          <p:stCondLst>
                                            <p:cond delay="650"/>
                                          </p:stCondLst>
                                        </p:cTn>
                                        <p:tgtEl>
                                          <p:spTgt spid="4"/>
                                        </p:tgtEl>
                                      </p:cBhvr>
                                      <p:to x="100000" y="60000"/>
                                    </p:animScale>
                                    <p:animScale>
                                      <p:cBhvr>
                                        <p:cTn id="60" dur="166" decel="50000">
                                          <p:stCondLst>
                                            <p:cond delay="676"/>
                                          </p:stCondLst>
                                        </p:cTn>
                                        <p:tgtEl>
                                          <p:spTgt spid="4"/>
                                        </p:tgtEl>
                                      </p:cBhvr>
                                      <p:to x="100000" y="100000"/>
                                    </p:animScale>
                                    <p:animScale>
                                      <p:cBhvr>
                                        <p:cTn id="61" dur="26">
                                          <p:stCondLst>
                                            <p:cond delay="1312"/>
                                          </p:stCondLst>
                                        </p:cTn>
                                        <p:tgtEl>
                                          <p:spTgt spid="4"/>
                                        </p:tgtEl>
                                      </p:cBhvr>
                                      <p:to x="100000" y="80000"/>
                                    </p:animScale>
                                    <p:animScale>
                                      <p:cBhvr>
                                        <p:cTn id="62" dur="166" decel="50000">
                                          <p:stCondLst>
                                            <p:cond delay="1338"/>
                                          </p:stCondLst>
                                        </p:cTn>
                                        <p:tgtEl>
                                          <p:spTgt spid="4"/>
                                        </p:tgtEl>
                                      </p:cBhvr>
                                      <p:to x="100000" y="100000"/>
                                    </p:animScale>
                                    <p:animScale>
                                      <p:cBhvr>
                                        <p:cTn id="63" dur="26">
                                          <p:stCondLst>
                                            <p:cond delay="1642"/>
                                          </p:stCondLst>
                                        </p:cTn>
                                        <p:tgtEl>
                                          <p:spTgt spid="4"/>
                                        </p:tgtEl>
                                      </p:cBhvr>
                                      <p:to x="100000" y="90000"/>
                                    </p:animScale>
                                    <p:animScale>
                                      <p:cBhvr>
                                        <p:cTn id="64" dur="166" decel="50000">
                                          <p:stCondLst>
                                            <p:cond delay="1668"/>
                                          </p:stCondLst>
                                        </p:cTn>
                                        <p:tgtEl>
                                          <p:spTgt spid="4"/>
                                        </p:tgtEl>
                                      </p:cBhvr>
                                      <p:to x="100000" y="100000"/>
                                    </p:animScale>
                                    <p:animScale>
                                      <p:cBhvr>
                                        <p:cTn id="65" dur="26">
                                          <p:stCondLst>
                                            <p:cond delay="1808"/>
                                          </p:stCondLst>
                                        </p:cTn>
                                        <p:tgtEl>
                                          <p:spTgt spid="4"/>
                                        </p:tgtEl>
                                      </p:cBhvr>
                                      <p:to x="100000" y="95000"/>
                                    </p:animScale>
                                    <p:animScale>
                                      <p:cBhvr>
                                        <p:cTn id="66" dur="166" decel="50000">
                                          <p:stCondLst>
                                            <p:cond delay="1834"/>
                                          </p:stCondLst>
                                        </p:cTn>
                                        <p:tgtEl>
                                          <p:spTgt spid="4"/>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circle(in)">
                                      <p:cBhvr>
                                        <p:cTn id="71" dur="20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nodeType="clickEffect">
                                  <p:stCondLst>
                                    <p:cond delay="0"/>
                                  </p:stCondLst>
                                  <p:childTnLst>
                                    <p:set>
                                      <p:cBhvr>
                                        <p:cTn id="75" dur="1" fill="hold">
                                          <p:stCondLst>
                                            <p:cond delay="0"/>
                                          </p:stCondLst>
                                        </p:cTn>
                                        <p:tgtEl>
                                          <p:spTgt spid="2050"/>
                                        </p:tgtEl>
                                        <p:attrNameLst>
                                          <p:attrName>style.visibility</p:attrName>
                                        </p:attrNameLst>
                                      </p:cBhvr>
                                      <p:to>
                                        <p:strVal val="visible"/>
                                      </p:to>
                                    </p:set>
                                    <p:animEffect transition="in" filter="fade">
                                      <p:cBhvr>
                                        <p:cTn id="76" dur="2000"/>
                                        <p:tgtEl>
                                          <p:spTgt spid="2050"/>
                                        </p:tgtEl>
                                      </p:cBhvr>
                                    </p:animEffect>
                                    <p:anim calcmode="lin" valueType="num">
                                      <p:cBhvr>
                                        <p:cTn id="77" dur="2000" fill="hold"/>
                                        <p:tgtEl>
                                          <p:spTgt spid="2050"/>
                                        </p:tgtEl>
                                        <p:attrNameLst>
                                          <p:attrName>ppt_w</p:attrName>
                                        </p:attrNameLst>
                                      </p:cBhvr>
                                      <p:tavLst>
                                        <p:tav tm="0" fmla="#ppt_w*sin(2.5*pi*$)">
                                          <p:val>
                                            <p:fltVal val="0"/>
                                          </p:val>
                                        </p:tav>
                                        <p:tav tm="100000">
                                          <p:val>
                                            <p:fltVal val="1"/>
                                          </p:val>
                                        </p:tav>
                                      </p:tavLst>
                                    </p:anim>
                                    <p:anim calcmode="lin" valueType="num">
                                      <p:cBhvr>
                                        <p:cTn id="78"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circle(in)">
                                      <p:cBhvr>
                                        <p:cTn id="83" dur="20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2000"/>
                                        <p:tgtEl>
                                          <p:spTgt spid="7"/>
                                        </p:tgtEl>
                                      </p:cBhvr>
                                    </p:animEffect>
                                    <p:anim calcmode="lin" valueType="num">
                                      <p:cBhvr>
                                        <p:cTn id="89" dur="2000" fill="hold"/>
                                        <p:tgtEl>
                                          <p:spTgt spid="7"/>
                                        </p:tgtEl>
                                        <p:attrNameLst>
                                          <p:attrName>ppt_w</p:attrName>
                                        </p:attrNameLst>
                                      </p:cBhvr>
                                      <p:tavLst>
                                        <p:tav tm="0" fmla="#ppt_w*sin(2.5*pi*$)">
                                          <p:val>
                                            <p:fltVal val="0"/>
                                          </p:val>
                                        </p:tav>
                                        <p:tav tm="100000">
                                          <p:val>
                                            <p:fltVal val="1"/>
                                          </p:val>
                                        </p:tav>
                                      </p:tavLst>
                                    </p:anim>
                                    <p:anim calcmode="lin" valueType="num">
                                      <p:cBhvr>
                                        <p:cTn id="9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1+#ppt_w/2"/>
                                          </p:val>
                                        </p:tav>
                                        <p:tav tm="100000">
                                          <p:val>
                                            <p:strVal val="#ppt_x"/>
                                          </p:val>
                                        </p:tav>
                                      </p:tavLst>
                                    </p:anim>
                                    <p:anim calcmode="lin" valueType="num">
                                      <p:cBhvr additive="base">
                                        <p:cTn id="9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1" grpId="0" animBg="1"/>
      <p:bldP spid="13" grpId="0" animBg="1"/>
      <p:bldP spid="14" grpId="0" animBg="1"/>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176265"/>
            <a:ext cx="8424936" cy="1252735"/>
          </a:xfrm>
        </p:spPr>
        <p:txBody>
          <a:bodyPr>
            <a:normAutofit/>
          </a:bodyPr>
          <a:lstStyle/>
          <a:p>
            <a:pPr marL="0" indent="0">
              <a:buNone/>
            </a:pPr>
            <a:r>
              <a:rPr lang="es-ES" sz="4000" dirty="0" smtClean="0"/>
              <a:t>¿EN QUE GRUPO QUEREIS ESTAR?</a:t>
            </a:r>
            <a:endParaRPr lang="es-ES" sz="4000" dirty="0"/>
          </a:p>
        </p:txBody>
      </p:sp>
      <p:sp>
        <p:nvSpPr>
          <p:cNvPr id="2" name="1 Rectángulo"/>
          <p:cNvSpPr/>
          <p:nvPr/>
        </p:nvSpPr>
        <p:spPr>
          <a:xfrm>
            <a:off x="755576" y="4005064"/>
            <a:ext cx="7632848" cy="707886"/>
          </a:xfrm>
          <a:prstGeom prst="rect">
            <a:avLst/>
          </a:prstGeom>
        </p:spPr>
        <p:txBody>
          <a:bodyPr wrap="square">
            <a:spAutoFit/>
          </a:bodyPr>
          <a:lstStyle/>
          <a:p>
            <a:r>
              <a:rPr lang="es-ES" b="1" dirty="0" smtClean="0"/>
              <a:t>«</a:t>
            </a:r>
            <a:r>
              <a:rPr lang="es-ES" sz="2000" b="1" dirty="0" smtClean="0"/>
              <a:t>No </a:t>
            </a:r>
            <a:r>
              <a:rPr lang="es-ES" sz="2000" b="1" dirty="0"/>
              <a:t>disponer </a:t>
            </a:r>
            <a:r>
              <a:rPr lang="es-ES" sz="2000" b="1" dirty="0" smtClean="0"/>
              <a:t> a día de hoy de </a:t>
            </a:r>
            <a:r>
              <a:rPr lang="es-ES" sz="2000" b="1" dirty="0"/>
              <a:t>un tratamiento curativo </a:t>
            </a:r>
            <a:r>
              <a:rPr lang="es-ES" sz="2000" b="1" dirty="0" smtClean="0">
                <a:solidFill>
                  <a:srgbClr val="FF0000"/>
                </a:solidFill>
              </a:rPr>
              <a:t>NO IMPLICA </a:t>
            </a:r>
            <a:r>
              <a:rPr lang="es-ES" sz="2000" b="1" dirty="0"/>
              <a:t>que no haya nada que </a:t>
            </a:r>
            <a:r>
              <a:rPr lang="es-ES" sz="2000" b="1" dirty="0" smtClean="0"/>
              <a:t>hacer».</a:t>
            </a:r>
            <a:endParaRPr lang="es-ES" sz="2000" dirty="0"/>
          </a:p>
        </p:txBody>
      </p:sp>
    </p:spTree>
    <p:extLst>
      <p:ext uri="{BB962C8B-B14F-4D97-AF65-F5344CB8AC3E}">
        <p14:creationId xmlns:p14="http://schemas.microsoft.com/office/powerpoint/2010/main" val="245689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2348880"/>
            <a:ext cx="6552728" cy="3785652"/>
          </a:xfrm>
          <a:prstGeom prst="rect">
            <a:avLst/>
          </a:prstGeom>
          <a:noFill/>
        </p:spPr>
        <p:txBody>
          <a:bodyPr wrap="square" rtlCol="0">
            <a:spAutoFit/>
          </a:bodyPr>
          <a:lstStyle/>
          <a:p>
            <a:r>
              <a:rPr lang="es-ES" sz="4800" dirty="0" smtClean="0"/>
              <a:t>          </a:t>
            </a:r>
            <a:r>
              <a:rPr lang="es-ES" sz="4800" dirty="0" smtClean="0">
                <a:latin typeface="+mj-lt"/>
              </a:rPr>
              <a:t>ADHERENCIA </a:t>
            </a:r>
            <a:endParaRPr lang="es-ES" sz="4800" dirty="0" smtClean="0">
              <a:latin typeface="+mj-lt"/>
            </a:endParaRPr>
          </a:p>
          <a:p>
            <a:r>
              <a:rPr lang="es-ES" sz="4800" dirty="0" smtClean="0">
                <a:latin typeface="+mj-lt"/>
              </a:rPr>
              <a:t>                  AL </a:t>
            </a:r>
          </a:p>
          <a:p>
            <a:r>
              <a:rPr lang="es-ES" sz="4800" dirty="0">
                <a:latin typeface="+mj-lt"/>
              </a:rPr>
              <a:t> </a:t>
            </a:r>
            <a:r>
              <a:rPr lang="es-ES" sz="4800" dirty="0" smtClean="0">
                <a:latin typeface="+mj-lt"/>
              </a:rPr>
              <a:t>        MOVIMIENTO </a:t>
            </a:r>
          </a:p>
          <a:p>
            <a:r>
              <a:rPr lang="es-ES" sz="4800" dirty="0" smtClean="0">
                <a:latin typeface="+mj-lt"/>
              </a:rPr>
              <a:t>                    Y </a:t>
            </a:r>
          </a:p>
          <a:p>
            <a:r>
              <a:rPr lang="es-ES" sz="4800" dirty="0" smtClean="0">
                <a:latin typeface="+mj-lt"/>
              </a:rPr>
              <a:t>   ACTIVIDAD FÍSICA</a:t>
            </a:r>
            <a:endParaRPr lang="es-ES" sz="4800" dirty="0">
              <a:latin typeface="+mj-lt"/>
            </a:endParaRPr>
          </a:p>
        </p:txBody>
      </p:sp>
      <p:sp>
        <p:nvSpPr>
          <p:cNvPr id="6" name="5 CuadroTexto"/>
          <p:cNvSpPr txBox="1"/>
          <p:nvPr/>
        </p:nvSpPr>
        <p:spPr>
          <a:xfrm>
            <a:off x="1691680" y="317847"/>
            <a:ext cx="5400600" cy="461665"/>
          </a:xfrm>
          <a:prstGeom prst="rect">
            <a:avLst/>
          </a:prstGeom>
          <a:noFill/>
        </p:spPr>
        <p:txBody>
          <a:bodyPr wrap="square" rtlCol="0">
            <a:spAutoFit/>
          </a:bodyPr>
          <a:lstStyle/>
          <a:p>
            <a:r>
              <a:rPr lang="es-ES" sz="2400" dirty="0" smtClean="0"/>
              <a:t>Objetivo fundamental e imprescindible</a:t>
            </a:r>
            <a:endParaRPr lang="es-ES" sz="2400" dirty="0"/>
          </a:p>
        </p:txBody>
      </p:sp>
      <p:sp>
        <p:nvSpPr>
          <p:cNvPr id="8" name="7 Flecha curvada hacia la derecha"/>
          <p:cNvSpPr/>
          <p:nvPr/>
        </p:nvSpPr>
        <p:spPr>
          <a:xfrm>
            <a:off x="251520" y="751237"/>
            <a:ext cx="1152128" cy="18002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Flecha curvada hacia la derecha"/>
          <p:cNvSpPr/>
          <p:nvPr/>
        </p:nvSpPr>
        <p:spPr>
          <a:xfrm rot="10800000">
            <a:off x="7314906" y="508986"/>
            <a:ext cx="1152128" cy="18002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1337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04664"/>
            <a:ext cx="8568952" cy="6221600"/>
          </a:xfrm>
        </p:spPr>
        <p:txBody>
          <a:bodyPr>
            <a:normAutofit/>
          </a:bodyPr>
          <a:lstStyle/>
          <a:p>
            <a:pPr marL="0" indent="0">
              <a:buNone/>
            </a:pPr>
            <a:r>
              <a:rPr lang="es-ES" sz="6000" dirty="0" smtClean="0"/>
              <a:t>“No se trata de añadir años a la vida...sino de dar vida a los años.”</a:t>
            </a:r>
          </a:p>
          <a:p>
            <a:pPr marL="0" indent="0">
              <a:buNone/>
            </a:pPr>
            <a:r>
              <a:rPr lang="es-ES" sz="2400" dirty="0" smtClean="0"/>
              <a:t>(Antonio Gala)</a:t>
            </a:r>
            <a:r>
              <a:rPr lang="es-ES" sz="6000" dirty="0"/>
              <a:t/>
            </a:r>
            <a:br>
              <a:rPr lang="es-ES" sz="6000" dirty="0"/>
            </a:br>
            <a:endParaRPr lang="es-ES" sz="6000" dirty="0"/>
          </a:p>
          <a:p>
            <a:pPr marL="0" indent="0" algn="ctr">
              <a:buNone/>
            </a:pPr>
            <a:endParaRPr lang="es-ES" sz="6000" dirty="0"/>
          </a:p>
        </p:txBody>
      </p:sp>
      <p:pic>
        <p:nvPicPr>
          <p:cNvPr id="1026" name="Picture 2" descr="Resultado de imagen de pens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040" y="3501008"/>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2307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MUCHAS GRACIAS POR SU ATENCIÓN</a:t>
            </a:r>
            <a:endParaRPr lang="es-ES" dirty="0"/>
          </a:p>
        </p:txBody>
      </p:sp>
      <p:sp>
        <p:nvSpPr>
          <p:cNvPr id="4" name="AutoShape 2" descr="Resultado de imagen de GM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pSp>
        <p:nvGrpSpPr>
          <p:cNvPr id="6" name="5 Grupo"/>
          <p:cNvGrpSpPr/>
          <p:nvPr/>
        </p:nvGrpSpPr>
        <p:grpSpPr>
          <a:xfrm>
            <a:off x="155575" y="6021288"/>
            <a:ext cx="4771388" cy="665069"/>
            <a:chOff x="155575" y="2921924"/>
            <a:chExt cx="5026227" cy="665069"/>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921924"/>
              <a:ext cx="1187624" cy="66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091038" y="3087530"/>
              <a:ext cx="4090764" cy="369332"/>
            </a:xfrm>
            <a:prstGeom prst="rect">
              <a:avLst/>
            </a:prstGeom>
            <a:noFill/>
          </p:spPr>
          <p:txBody>
            <a:bodyPr wrap="square" rtlCol="0">
              <a:spAutoFit/>
            </a:bodyPr>
            <a:lstStyle/>
            <a:p>
              <a:r>
                <a:rPr lang="es-ES" dirty="0" smtClean="0"/>
                <a:t>rafael.molinagarcia89@gmail.com</a:t>
              </a:r>
              <a:endParaRPr lang="es-ES" dirty="0"/>
            </a:p>
          </p:txBody>
        </p:sp>
      </p:grpSp>
      <p:sp>
        <p:nvSpPr>
          <p:cNvPr id="7" name="6 CuadroTexto"/>
          <p:cNvSpPr txBox="1"/>
          <p:nvPr/>
        </p:nvSpPr>
        <p:spPr>
          <a:xfrm>
            <a:off x="-48758" y="2495244"/>
            <a:ext cx="7069030" cy="1384995"/>
          </a:xfrm>
          <a:prstGeom prst="rect">
            <a:avLst/>
          </a:prstGeom>
          <a:noFill/>
        </p:spPr>
        <p:txBody>
          <a:bodyPr wrap="square" rtlCol="0">
            <a:spAutoFit/>
          </a:bodyPr>
          <a:lstStyle/>
          <a:p>
            <a:pPr marL="285750" indent="-285750">
              <a:buFont typeface="Arial" pitchFamily="34" charset="0"/>
              <a:buChar char="•"/>
            </a:pPr>
            <a:r>
              <a:rPr lang="es-ES" sz="2800" dirty="0" smtClean="0"/>
              <a:t>Al público presente en la sala</a:t>
            </a:r>
          </a:p>
          <a:p>
            <a:pPr marL="285750" indent="-285750">
              <a:buFont typeface="Arial" pitchFamily="34" charset="0"/>
              <a:buChar char="•"/>
            </a:pPr>
            <a:r>
              <a:rPr lang="es-ES" sz="2800" dirty="0" smtClean="0"/>
              <a:t>A la Asociación de Esclerodermia</a:t>
            </a:r>
          </a:p>
          <a:p>
            <a:pPr marL="285750" indent="-285750">
              <a:buFont typeface="Arial" pitchFamily="34" charset="0"/>
              <a:buChar char="•"/>
            </a:pPr>
            <a:r>
              <a:rPr lang="es-ES" sz="2800" dirty="0" smtClean="0"/>
              <a:t>HM Hospitales</a:t>
            </a:r>
            <a:endParaRPr lang="es-ES" sz="2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6807" y="3822538"/>
            <a:ext cx="4185105" cy="303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512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de Culturista"/>
          <p:cNvSpPr>
            <a:spLocks noChangeAspect="1" noChangeArrowheads="1"/>
          </p:cNvSpPr>
          <p:nvPr/>
        </p:nvSpPr>
        <p:spPr bwMode="auto">
          <a:xfrm>
            <a:off x="155575" y="-1341438"/>
            <a:ext cx="1628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Resultado de imagen de Culturista"/>
          <p:cNvSpPr>
            <a:spLocks noChangeAspect="1" noChangeArrowheads="1"/>
          </p:cNvSpPr>
          <p:nvPr/>
        </p:nvSpPr>
        <p:spPr bwMode="auto">
          <a:xfrm>
            <a:off x="307975" y="-1189038"/>
            <a:ext cx="1628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1" name="Picture 7" descr="Resultado de imagen de Culturista haciendo pe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86" y="426425"/>
            <a:ext cx="3290893" cy="37114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esultado de imagen de halterofi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573016"/>
            <a:ext cx="534352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05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usain bolt corrien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850" y="332656"/>
            <a:ext cx="5199238" cy="29225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cristiano ronaldo mad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274" y="3717032"/>
            <a:ext cx="525230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10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sultado de imagen de clase colectiva gimnas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573016"/>
            <a:ext cx="5981700" cy="307429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de gimnasio y pes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 y="24586"/>
            <a:ext cx="4730152" cy="315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33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060848"/>
            <a:ext cx="8280920" cy="2592288"/>
          </a:xfrm>
        </p:spPr>
        <p:txBody>
          <a:bodyPr>
            <a:normAutofit/>
          </a:bodyPr>
          <a:lstStyle/>
          <a:p>
            <a:endParaRPr lang="es-ES" dirty="0" smtClean="0"/>
          </a:p>
          <a:p>
            <a:endParaRPr lang="es-ES" sz="4000" dirty="0"/>
          </a:p>
          <a:p>
            <a:pPr marL="0" indent="0">
              <a:buNone/>
            </a:pPr>
            <a:r>
              <a:rPr lang="es-ES" sz="4000" dirty="0" smtClean="0"/>
              <a:t>¿ NO OS VEIS REFLEJADOS VERDAD?</a:t>
            </a:r>
            <a:endParaRPr lang="es-ES" sz="4000" dirty="0"/>
          </a:p>
        </p:txBody>
      </p:sp>
    </p:spTree>
    <p:extLst>
      <p:ext uri="{BB962C8B-B14F-4D97-AF65-F5344CB8AC3E}">
        <p14:creationId xmlns:p14="http://schemas.microsoft.com/office/powerpoint/2010/main" val="3327201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132856"/>
            <a:ext cx="7488832" cy="2664296"/>
          </a:xfrm>
        </p:spPr>
        <p:txBody>
          <a:bodyPr/>
          <a:lstStyle/>
          <a:p>
            <a:pPr marL="0" indent="0">
              <a:buNone/>
            </a:pPr>
            <a:endParaRPr lang="es-ES" dirty="0" smtClean="0"/>
          </a:p>
          <a:p>
            <a:pPr marL="0" indent="0">
              <a:buNone/>
            </a:pPr>
            <a:r>
              <a:rPr lang="es-ES" sz="5400" dirty="0"/>
              <a:t> </a:t>
            </a:r>
            <a:r>
              <a:rPr lang="es-ES" sz="5400" dirty="0" smtClean="0"/>
              <a:t>                 ¿Y  AHORA?</a:t>
            </a:r>
            <a:endParaRPr lang="es-ES" sz="5400" dirty="0"/>
          </a:p>
        </p:txBody>
      </p:sp>
    </p:spTree>
    <p:extLst>
      <p:ext uri="{BB962C8B-B14F-4D97-AF65-F5344CB8AC3E}">
        <p14:creationId xmlns:p14="http://schemas.microsoft.com/office/powerpoint/2010/main" val="3802907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1352</TotalTime>
  <Words>2040</Words>
  <Application>Microsoft Office PowerPoint</Application>
  <PresentationFormat>Presentación en pantalla (4:3)</PresentationFormat>
  <Paragraphs>292</Paragraphs>
  <Slides>49</Slides>
  <Notes>6</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Presentación de PowerPoint</vt:lpstr>
      <vt:lpstr>¿QUIEN SOY?</vt:lpstr>
      <vt:lpstr>¿ QUÉ ES LA ESCLERODERMIA?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 física? ¿Entrenamiento?</vt:lpstr>
      <vt:lpstr>¿Rendimiento o Salud?</vt:lpstr>
      <vt:lpstr>Presentación de PowerPoint</vt:lpstr>
      <vt:lpstr>Recomendaciones generales</vt:lpstr>
      <vt:lpstr>¿ DE QUÉ DEPENDE?</vt:lpstr>
      <vt:lpstr>Variables del entrenamiento a tener en cuenta</vt:lpstr>
      <vt:lpstr>¿Qué dice la ciencia?</vt:lpstr>
      <vt:lpstr>Presentación de PowerPoint</vt:lpstr>
      <vt:lpstr>Ejercicios pasivos y activos</vt:lpstr>
      <vt:lpstr>Presentación de PowerPoint</vt:lpstr>
      <vt:lpstr>Presentación de PowerPoint</vt:lpstr>
      <vt:lpstr>Presentación de PowerPoint</vt:lpstr>
      <vt:lpstr>Presentación de PowerPoint</vt:lpstr>
      <vt:lpstr>Presentación de PowerPoint</vt:lpstr>
      <vt:lpstr>Presentación de PowerPoint</vt:lpstr>
      <vt:lpstr>OTROS ASPECTOS A TENER EN CUENTA</vt:lpstr>
      <vt:lpstr>ESCALA DE ESFUERZO PERCIBIDO</vt:lpstr>
      <vt:lpstr>MI PROPUESTA DE (EEP) EN ESCLERODERMIA</vt:lpstr>
      <vt:lpstr>CONCLUSIONES</vt:lpstr>
      <vt:lpstr>¿Hacer ejercicio físico es siempre salud  y bienestar?</vt:lpstr>
      <vt:lpstr>Presentación de PowerPoint</vt:lpstr>
      <vt:lpstr>Presentación de PowerPoint</vt:lpstr>
      <vt:lpstr> MI INTERVENCIÓN DESDE EL ENTRENAMIENTO </vt:lpstr>
      <vt:lpstr>REAJUSTE NEUROMUSCULAR</vt:lpstr>
      <vt:lpstr>Presentación de PowerPoint</vt:lpstr>
      <vt:lpstr>Entrenamiento de Capacidad aeróbica y pulmonar</vt:lpstr>
      <vt:lpstr>Ejercicios específicos de espalda(movilidad)</vt:lpstr>
      <vt:lpstr>Ejercicios específicos de espalda(estabilidad)</vt:lpstr>
      <vt:lpstr>Ejercicios específicos de espalda(estabilidad)</vt:lpstr>
      <vt:lpstr>Trabajo de Glúteos(mayor y medio)</vt:lpstr>
      <vt:lpstr>Presentación de PowerPoint</vt:lpstr>
      <vt:lpstr>Presentación de PowerPoint</vt:lpstr>
      <vt:lpstr>Presentación de PowerPoint</vt:lpstr>
      <vt:lpstr>Presentación de PowerPoint</vt:lpstr>
      <vt:lpstr>MUCHAS 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Molina García</dc:creator>
  <cp:lastModifiedBy>Rafael Molina García</cp:lastModifiedBy>
  <cp:revision>138</cp:revision>
  <dcterms:created xsi:type="dcterms:W3CDTF">2018-05-20T13:04:23Z</dcterms:created>
  <dcterms:modified xsi:type="dcterms:W3CDTF">2018-06-22T17:03:57Z</dcterms:modified>
</cp:coreProperties>
</file>