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66" r:id="rId2"/>
    <p:sldId id="267" r:id="rId3"/>
    <p:sldId id="270" r:id="rId4"/>
    <p:sldId id="268" r:id="rId5"/>
    <p:sldId id="269" r:id="rId6"/>
    <p:sldId id="264" r:id="rId7"/>
    <p:sldId id="271" r:id="rId8"/>
    <p:sldId id="265" r:id="rId9"/>
    <p:sldId id="260" r:id="rId10"/>
    <p:sldId id="261" r:id="rId11"/>
    <p:sldId id="258" r:id="rId12"/>
    <p:sldId id="259" r:id="rId13"/>
    <p:sldId id="257" r:id="rId14"/>
    <p:sldId id="272" r:id="rId15"/>
    <p:sldId id="273" r:id="rId16"/>
    <p:sldId id="262" r:id="rId17"/>
    <p:sldId id="274" r:id="rId18"/>
    <p:sldId id="263" r:id="rId19"/>
    <p:sldId id="275" r:id="rId20"/>
    <p:sldId id="27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6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786F0-056F-4E9B-BF23-4C980E962814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54F55-B16F-4F41-9ABF-D6C6F4E85E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19D00-C528-4F3A-82CE-639B8BC1E840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7C84D-6BA0-4C24-A480-ACFEB18BF6B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A34EE-39D8-49D3-AEA4-BD4300BC0E3C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99F37-5697-45BB-96E1-9B1EF80067E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AB3FD1-FF63-42D2-A899-633920FD9294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FE13-42F2-41C9-B9E0-A0CEBE041E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8402B-AD4C-4D4D-A4E8-22CEB35715C1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C5006-8D75-402A-83AA-89F2D3C3CF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40165-6CAD-4F2C-8BBB-39581E24CFFF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A07E2-4A6C-4778-9A4D-44DA638ADA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7DB01-0B51-4544-908B-06F68C945441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41B5F-E092-4E1F-8D3F-D17CA714BD2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A9821-9F1E-4683-9476-599F0D1F30F7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3BFD4-0B9C-4FE8-BF93-AEB6182C986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A8856-457D-4E96-9EE1-517B2FB0D77E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2432A-7462-42C4-BC0A-E44FA96F4A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889D3-D0BB-423F-85E2-655437E5DDA4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0DEC1-A1FE-4514-AA62-4B3FA8B1A4C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3F178-F3A8-4307-875C-B33CA4668375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B6B68-1C21-43B5-BC2A-CBDB8E735B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9F0E111-7308-4620-B3B9-097EA734E401}" type="datetimeFigureOut">
              <a:rPr lang="es-ES"/>
              <a:pPr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B857D34-57A0-4981-A3D0-3CB10F52A82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</a:t>
            </a:r>
            <a:r>
              <a:rPr lang="es-ES" b="1" smtClean="0">
                <a:ea typeface="ＭＳ Ｐゴシック" pitchFamily="34" charset="-128"/>
              </a:rPr>
              <a:t> </a:t>
            </a:r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(ES).Definición.</a:t>
            </a:r>
          </a:p>
        </p:txBody>
      </p:sp>
      <p:sp>
        <p:nvSpPr>
          <p:cNvPr id="13314" name="Marcador de conteni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Enfermedad Autoinmune de causa desconocida.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Respuesta inflamatoria con estimulación de linfocitos y producción de autoanticuerpos, Alteración en la regulación  de la síntesis de colágeno que activarían a los Fibroblastos que originarían el depósito de colágeno y  fibrosis.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Daño en la microvasculatura.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Fibrosis de la piel y paredes vasculares.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Afecta a órganos internos: Ap. Digestivo. Riñón, Pulmón y   Corazón.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</a:t>
            </a:r>
          </a:p>
        </p:txBody>
      </p:sp>
      <p:pic>
        <p:nvPicPr>
          <p:cNvPr id="22530" name="3 Marcador de contenido" descr="PHOTO-2019-11-07-07-41-24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36" b="133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</a:t>
            </a:r>
          </a:p>
        </p:txBody>
      </p:sp>
      <p:pic>
        <p:nvPicPr>
          <p:cNvPr id="23554" name="3 Marcador de contenido" descr="C-I-4-009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36" b="133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</a:t>
            </a:r>
          </a:p>
        </p:txBody>
      </p:sp>
      <p:pic>
        <p:nvPicPr>
          <p:cNvPr id="24578" name="4 Marcador de contenido" descr="C-I-4-027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36" b="133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 Capilaroscopia.</a:t>
            </a:r>
          </a:p>
        </p:txBody>
      </p:sp>
      <p:sp>
        <p:nvSpPr>
          <p:cNvPr id="25602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  <a:ea typeface="ＭＳ Ｐゴシック" pitchFamily="34" charset="-128"/>
              </a:rPr>
              <a:t>NORMAL.</a:t>
            </a:r>
          </a:p>
        </p:txBody>
      </p:sp>
      <p:pic>
        <p:nvPicPr>
          <p:cNvPr id="25603" name="3 Marcador de contenido" descr="pdf-caso-capilaroscop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1963" r="11963"/>
          <a:stretch>
            <a:fillRect/>
          </a:stretch>
        </p:blipFill>
        <p:spPr/>
      </p:pic>
      <p:sp>
        <p:nvSpPr>
          <p:cNvPr id="25604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  <a:ea typeface="ＭＳ Ｐゴシック" pitchFamily="34" charset="-128"/>
              </a:rPr>
              <a:t>ESCLERODERMIA.</a:t>
            </a:r>
          </a:p>
        </p:txBody>
      </p:sp>
      <p:pic>
        <p:nvPicPr>
          <p:cNvPr id="25605" name="3 Imagen" descr="capilaroscopia 1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8545" r="8545"/>
          <a:stretch>
            <a:fillRect/>
          </a:stretch>
        </p:blipFill>
        <p:spPr>
          <a:xfrm>
            <a:off x="4645025" y="2174875"/>
            <a:ext cx="4030663" cy="3941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smtClean="0">
                <a:solidFill>
                  <a:srgbClr val="376092"/>
                </a:solidFill>
                <a:ea typeface="ＭＳ Ｐゴシック" pitchFamily="34" charset="-128"/>
              </a:rPr>
              <a:t>Esclerodermia. Clínica.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1450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solidFill>
                  <a:srgbClr val="008000"/>
                </a:solidFill>
                <a:ea typeface="ＭＳ Ｐゴシック" pitchFamily="34" charset="-128"/>
              </a:rPr>
              <a:t>Afectación Cutánea</a:t>
            </a:r>
            <a:r>
              <a:rPr lang="es-ES" sz="2800" b="1" smtClean="0">
                <a:ea typeface="ＭＳ Ｐゴシック" pitchFamily="34" charset="-128"/>
              </a:rPr>
              <a:t>: evoluciona en tres fases. </a:t>
            </a:r>
            <a:r>
              <a:rPr lang="es-ES" sz="2800" b="1" smtClean="0">
                <a:solidFill>
                  <a:srgbClr val="F79646"/>
                </a:solidFill>
                <a:ea typeface="ＭＳ Ｐゴシック" pitchFamily="34" charset="-128"/>
              </a:rPr>
              <a:t>Edematosa:</a:t>
            </a:r>
            <a:r>
              <a:rPr lang="es-ES" sz="2800" b="1" smtClean="0">
                <a:ea typeface="ＭＳ Ｐゴシック" pitchFamily="34" charset="-128"/>
              </a:rPr>
              <a:t> Tumefacción difusa de manos, </a:t>
            </a:r>
            <a:r>
              <a:rPr lang="es-ES" sz="2800" b="1" smtClean="0">
                <a:solidFill>
                  <a:srgbClr val="F79646"/>
                </a:solidFill>
                <a:ea typeface="ＭＳ Ｐゴシック" pitchFamily="34" charset="-128"/>
              </a:rPr>
              <a:t>Indurativa</a:t>
            </a:r>
            <a:r>
              <a:rPr lang="es-ES" sz="2800" b="1" smtClean="0">
                <a:ea typeface="ＭＳ Ｐゴシック" pitchFamily="34" charset="-128"/>
              </a:rPr>
              <a:t>: Engrosamiento lentamente progresivo  de la piel de manos,  pies y cara. </a:t>
            </a:r>
            <a:r>
              <a:rPr lang="es-ES" sz="2800" b="1" smtClean="0">
                <a:solidFill>
                  <a:srgbClr val="F79646"/>
                </a:solidFill>
                <a:ea typeface="ＭＳ Ｐゴシック" pitchFamily="34" charset="-128"/>
              </a:rPr>
              <a:t>Fase Atrófica: </a:t>
            </a:r>
            <a:r>
              <a:rPr lang="es-ES" sz="2800" b="1" smtClean="0">
                <a:ea typeface="ＭＳ Ｐゴシック" pitchFamily="34" charset="-128"/>
              </a:rPr>
              <a:t>Esclerodactilia si solo se afectan los dedos.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 Es frecuente la </a:t>
            </a:r>
            <a:r>
              <a:rPr lang="es-ES" sz="2800" b="1" smtClean="0">
                <a:solidFill>
                  <a:srgbClr val="E46C0A"/>
                </a:solidFill>
                <a:ea typeface="ＭＳ Ｐゴシック" pitchFamily="34" charset="-128"/>
              </a:rPr>
              <a:t>Calcinosis subcutánea.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solidFill>
                  <a:srgbClr val="008000"/>
                </a:solidFill>
                <a:ea typeface="ＭＳ Ｐゴシック" pitchFamily="34" charset="-128"/>
              </a:rPr>
              <a:t>Afectacion Ap. Locomotor: </a:t>
            </a:r>
            <a:r>
              <a:rPr lang="es-ES" sz="2800" b="1" smtClean="0">
                <a:solidFill>
                  <a:srgbClr val="000000"/>
                </a:solidFill>
                <a:ea typeface="ＭＳ Ｐゴシック" pitchFamily="34" charset="-128"/>
              </a:rPr>
              <a:t>Artralgias y Rigidez. </a:t>
            </a:r>
            <a:r>
              <a:rPr lang="es-ES" sz="2800" b="1" smtClean="0">
                <a:ea typeface="ＭＳ Ｐゴシック" pitchFamily="34" charset="-128"/>
              </a:rPr>
              <a:t>Contracturas articulares debido a la fibrosis en manos y codos, Fibrosis en Tendones y vainas sinoviales </a:t>
            </a:r>
            <a:r>
              <a:rPr lang="es-ES" altLang="es-ES" sz="2800" b="1" smtClean="0">
                <a:ea typeface="ＭＳ Ｐゴシック" pitchFamily="34" charset="-128"/>
              </a:rPr>
              <a:t>“</a:t>
            </a:r>
            <a:r>
              <a:rPr lang="es-ES" sz="2800" b="1" smtClean="0">
                <a:ea typeface="ＭＳ Ｐゴシック" pitchFamily="34" charset="-128"/>
              </a:rPr>
              <a:t>roces articulares</a:t>
            </a:r>
            <a:r>
              <a:rPr lang="es-ES" altLang="es-ES" sz="2800" b="1" smtClean="0">
                <a:ea typeface="ＭＳ Ｐゴシック" pitchFamily="34" charset="-128"/>
              </a:rPr>
              <a:t>”</a:t>
            </a:r>
            <a:r>
              <a:rPr lang="es-ES" sz="2800" b="1" smtClean="0">
                <a:ea typeface="ＭＳ Ｐゴシック" pitchFamily="34" charset="-128"/>
              </a:rPr>
              <a:t>, Resorción ósea por isquemia crónica, atrofia muscular, miopatía inflamatoria.</a:t>
            </a:r>
            <a:endParaRPr lang="es-ES" sz="2800" b="1" smtClean="0">
              <a:solidFill>
                <a:srgbClr val="E46C0A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Clínica.</a:t>
            </a:r>
          </a:p>
        </p:txBody>
      </p:sp>
      <p:sp>
        <p:nvSpPr>
          <p:cNvPr id="27650" name="Marcador de conteni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 eaLnBrk="1" hangingPunct="1"/>
            <a:r>
              <a:rPr lang="es-ES" b="1" smtClean="0">
                <a:solidFill>
                  <a:srgbClr val="FF0000"/>
                </a:solidFill>
                <a:ea typeface="ＭＳ Ｐゴシック" pitchFamily="34" charset="-128"/>
              </a:rPr>
              <a:t>Afectación Gastrointestinal: 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Afectación Esofágica: RGE, disfagia, pirosis y dolor retroesternal.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Afectación Rectal: incontinencia y Prolapso 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Afectación Del estomago: gastroparesia.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Afectación Intestino Delgado y Grueso. Hipomotilidad, S. de Malabsorción, dolor abdominal, nauseas, vómitos(pseudoobstrucción intestinal), estreñimiento crónico.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</a:t>
            </a:r>
          </a:p>
        </p:txBody>
      </p:sp>
      <p:pic>
        <p:nvPicPr>
          <p:cNvPr id="28674" name="4 Marcador de contenido" descr="C-I-4-019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36" b="13336"/>
          <a:stretch>
            <a:fillRect/>
          </a:stretch>
        </p:blipFill>
        <p:spPr/>
      </p:pic>
      <p:sp>
        <p:nvSpPr>
          <p:cNvPr id="28675" name="CuadroTexto 1"/>
          <p:cNvSpPr txBox="1">
            <a:spLocks noChangeArrowheads="1"/>
          </p:cNvSpPr>
          <p:nvPr/>
        </p:nvSpPr>
        <p:spPr bwMode="auto">
          <a:xfrm>
            <a:off x="971550" y="1196975"/>
            <a:ext cx="8108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Imagen del Esófago con dilatación Paredes, Hipomotilidad y Reflujo.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 Clínica.</a:t>
            </a:r>
          </a:p>
        </p:txBody>
      </p:sp>
      <p:sp>
        <p:nvSpPr>
          <p:cNvPr id="29698" name="Marcador de conteni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 eaLnBrk="1" hangingPunct="1"/>
            <a:r>
              <a:rPr lang="es-ES" b="1" smtClean="0">
                <a:solidFill>
                  <a:srgbClr val="FF0000"/>
                </a:solidFill>
                <a:ea typeface="ＭＳ Ｐゴシック" pitchFamily="34" charset="-128"/>
              </a:rPr>
              <a:t>Afectación Pulmonar.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Principal causa de morbi-mortalidad.</a:t>
            </a:r>
          </a:p>
          <a:p>
            <a:pPr lvl="1" algn="just" eaLnBrk="1" hangingPunct="1"/>
            <a:r>
              <a:rPr lang="es-ES" b="1" smtClean="0">
                <a:solidFill>
                  <a:srgbClr val="008000"/>
                </a:solidFill>
                <a:ea typeface="ＭＳ Ｐゴシック" pitchFamily="34" charset="-128"/>
              </a:rPr>
              <a:t>Neumonitis intersticial: </a:t>
            </a:r>
            <a:r>
              <a:rPr lang="es-ES" b="1" smtClean="0">
                <a:ea typeface="ＭＳ Ｐゴシック" pitchFamily="34" charset="-128"/>
              </a:rPr>
              <a:t>Tos seca,  Falta de aire (disnea).</a:t>
            </a:r>
          </a:p>
          <a:p>
            <a:pPr lvl="1" algn="just" eaLnBrk="1" hangingPunct="1"/>
            <a:r>
              <a:rPr lang="es-ES" b="1" smtClean="0">
                <a:solidFill>
                  <a:srgbClr val="008000"/>
                </a:solidFill>
                <a:ea typeface="ＭＳ Ｐゴシック" pitchFamily="34" charset="-128"/>
              </a:rPr>
              <a:t>Hipertensión Pulmonar: </a:t>
            </a:r>
            <a:r>
              <a:rPr lang="es-ES" b="1" smtClean="0">
                <a:ea typeface="ＭＳ Ｐゴシック" pitchFamily="34" charset="-128"/>
              </a:rPr>
              <a:t>Disnea intensa y progresiva (astenia/cansancio/fatiga) puede evolucionar a IC Derecha fracaso de Ventrículo Derecho.</a:t>
            </a:r>
          </a:p>
          <a:p>
            <a:pPr lvl="1" algn="just"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Clínica.</a:t>
            </a:r>
          </a:p>
        </p:txBody>
      </p:sp>
      <p:pic>
        <p:nvPicPr>
          <p:cNvPr id="30722" name="3 Marcador de contenido" descr="pulmonar escleroider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013" b="18013"/>
          <a:stretch>
            <a:fillRect/>
          </a:stretch>
        </p:blipFill>
        <p:spPr/>
      </p:pic>
      <p:sp>
        <p:nvSpPr>
          <p:cNvPr id="30723" name="CuadroTexto 1"/>
          <p:cNvSpPr txBox="1">
            <a:spLocks noChangeArrowheads="1"/>
          </p:cNvSpPr>
          <p:nvPr/>
        </p:nvSpPr>
        <p:spPr bwMode="auto">
          <a:xfrm>
            <a:off x="827088" y="1125538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RX Tórax AP: Infiltrado Pulmonar por Neumonitis. Cardiomegalia.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 Clínica.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Afectación Renal:</a:t>
            </a:r>
          </a:p>
          <a:p>
            <a:pPr lvl="1" algn="just" eaLnBrk="1" hangingPunct="1"/>
            <a:r>
              <a:rPr lang="es-ES" sz="2400" b="1" smtClean="0">
                <a:solidFill>
                  <a:srgbClr val="F1546B"/>
                </a:solidFill>
                <a:ea typeface="ＭＳ Ｐゴシック" pitchFamily="34" charset="-128"/>
              </a:rPr>
              <a:t>Crisis Renal Esclerodermica: </a:t>
            </a:r>
            <a:r>
              <a:rPr lang="es-ES" sz="2400" b="1" smtClean="0">
                <a:ea typeface="ＭＳ Ｐゴシック" pitchFamily="34" charset="-128"/>
              </a:rPr>
              <a:t>Mas frecuente en ES difusa y progresiva. En pacientes tomando dosis de esteroides superiores a 15 mg al día, Consiste en cuadro de HTA maligna con I. Renal severa.</a:t>
            </a:r>
          </a:p>
          <a:p>
            <a:pPr marL="0" indent="0" algn="just" eaLnBrk="1" hangingPunct="1"/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Afectación Cardiaca: </a:t>
            </a:r>
            <a:r>
              <a:rPr lang="es-ES" sz="2800" b="1" smtClean="0">
                <a:ea typeface="ＭＳ Ｐゴシック" pitchFamily="34" charset="-128"/>
              </a:rPr>
              <a:t>Fibrosis miocardio(Subclínica).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Trastornos del ritmo: Bloqueo de conducción cardiaca, Taquiarritmias.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Pericarditis.</a:t>
            </a:r>
          </a:p>
          <a:p>
            <a:pPr marL="0" indent="0" eaLnBrk="1" hangingPunct="1"/>
            <a:endParaRPr lang="es-ES" smtClean="0">
              <a:ea typeface="ＭＳ Ｐゴシック" pitchFamily="34" charset="-128"/>
            </a:endParaRPr>
          </a:p>
          <a:p>
            <a:pPr lvl="1" eaLnBrk="1" hangingPunct="1"/>
            <a:endParaRPr lang="es-E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Más frecuente en mujeres 5-8:1.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Factores genéticos y ambientales.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Mas frecuente en raza Afroamericana que en Caucasiana.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La Incidencia esta entre 8 y 56 nuevos casos por millón de habitantes. La Prevalencia es entre 38 y 341 casos por millón.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El pico de edad esta entre los 30-50 años.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Morbimortalidad importante con secuelas físicas importantes y deterioro de la calidad de vida.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endParaRPr lang="es-ES" sz="28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Diagnostico.</a:t>
            </a:r>
          </a:p>
        </p:txBody>
      </p:sp>
      <p:sp>
        <p:nvSpPr>
          <p:cNvPr id="32770" name="Marcador de contenid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s-ES" sz="2400" smtClean="0">
                <a:ea typeface="ＭＳ Ｐゴシック" pitchFamily="34" charset="-128"/>
              </a:rPr>
              <a:t>Algoritmo para el diagnóstico en ES muy temprana.</a:t>
            </a:r>
          </a:p>
        </p:txBody>
      </p:sp>
      <p:sp>
        <p:nvSpPr>
          <p:cNvPr id="4" name="Proceso 3"/>
          <p:cNvSpPr>
            <a:spLocks noChangeArrowheads="1"/>
          </p:cNvSpPr>
          <p:nvPr/>
        </p:nvSpPr>
        <p:spPr bwMode="auto">
          <a:xfrm>
            <a:off x="611188" y="1700213"/>
            <a:ext cx="2089150" cy="935037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srgbClr val="FF0000"/>
                </a:solidFill>
                <a:latin typeface="+mn-lt"/>
                <a:ea typeface="+mn-ea"/>
              </a:rPr>
              <a:t>Signos de Alarma: FR y Edema de manos</a:t>
            </a:r>
          </a:p>
        </p:txBody>
      </p:sp>
      <p:cxnSp>
        <p:nvCxnSpPr>
          <p:cNvPr id="6" name="Conector recto de flecha 5"/>
          <p:cNvCxnSpPr>
            <a:cxnSpLocks noChangeShapeType="1"/>
            <a:stCxn id="4" idx="3"/>
          </p:cNvCxnSpPr>
          <p:nvPr/>
        </p:nvCxnSpPr>
        <p:spPr bwMode="auto">
          <a:xfrm>
            <a:off x="2700338" y="2168525"/>
            <a:ext cx="1871662" cy="1793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Proceso 6"/>
          <p:cNvSpPr>
            <a:spLocks noChangeArrowheads="1"/>
          </p:cNvSpPr>
          <p:nvPr/>
        </p:nvSpPr>
        <p:spPr bwMode="auto">
          <a:xfrm>
            <a:off x="4572000" y="1916113"/>
            <a:ext cx="3744913" cy="973137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2000" b="1">
                <a:solidFill>
                  <a:srgbClr val="FFFFFF"/>
                </a:solidFill>
                <a:latin typeface="Calibri" pitchFamily="34" charset="0"/>
              </a:rPr>
              <a:t>Capilaroscopia</a:t>
            </a:r>
          </a:p>
          <a:p>
            <a:pPr algn="ctr"/>
            <a:r>
              <a:rPr lang="es-ES" sz="2000" b="1">
                <a:solidFill>
                  <a:srgbClr val="FFFFFF"/>
                </a:solidFill>
                <a:latin typeface="Calibri" pitchFamily="34" charset="0"/>
              </a:rPr>
              <a:t>Analítica: ANA, aENA, Ascl 70, aRNApoIII y AAC</a:t>
            </a:r>
          </a:p>
        </p:txBody>
      </p:sp>
      <p:cxnSp>
        <p:nvCxnSpPr>
          <p:cNvPr id="9" name="Conector recto de flecha 8"/>
          <p:cNvCxnSpPr>
            <a:cxnSpLocks noChangeShapeType="1"/>
          </p:cNvCxnSpPr>
          <p:nvPr/>
        </p:nvCxnSpPr>
        <p:spPr bwMode="auto">
          <a:xfrm flipH="1">
            <a:off x="2700338" y="2492375"/>
            <a:ext cx="1800225" cy="9350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Proceso 9"/>
          <p:cNvSpPr>
            <a:spLocks noChangeArrowheads="1"/>
          </p:cNvSpPr>
          <p:nvPr/>
        </p:nvSpPr>
        <p:spPr bwMode="auto">
          <a:xfrm>
            <a:off x="1042988" y="3500438"/>
            <a:ext cx="2305050" cy="612775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2000" b="1">
                <a:solidFill>
                  <a:srgbClr val="FFFFFF"/>
                </a:solidFill>
                <a:latin typeface="Calibri" pitchFamily="34" charset="0"/>
              </a:rPr>
              <a:t>Seguimiento según clínica</a:t>
            </a:r>
          </a:p>
        </p:txBody>
      </p:sp>
      <p:sp>
        <p:nvSpPr>
          <p:cNvPr id="32776" name="CuadroTexto 12"/>
          <p:cNvSpPr txBox="1">
            <a:spLocks noChangeArrowheads="1"/>
          </p:cNvSpPr>
          <p:nvPr/>
        </p:nvSpPr>
        <p:spPr bwMode="auto">
          <a:xfrm>
            <a:off x="2124075" y="2781300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Negativo</a:t>
            </a:r>
          </a:p>
        </p:txBody>
      </p:sp>
      <p:sp>
        <p:nvSpPr>
          <p:cNvPr id="32777" name="CuadroTexto 19"/>
          <p:cNvSpPr txBox="1">
            <a:spLocks noChangeArrowheads="1"/>
          </p:cNvSpPr>
          <p:nvPr/>
        </p:nvSpPr>
        <p:spPr bwMode="auto">
          <a:xfrm>
            <a:off x="4356100" y="22764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21" name="Proceso 20"/>
          <p:cNvSpPr>
            <a:spLocks noChangeArrowheads="1"/>
          </p:cNvSpPr>
          <p:nvPr/>
        </p:nvSpPr>
        <p:spPr bwMode="auto">
          <a:xfrm>
            <a:off x="2771775" y="4941888"/>
            <a:ext cx="6048375" cy="1582737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2000" b="1">
                <a:solidFill>
                  <a:srgbClr val="FFFFFF"/>
                </a:solidFill>
                <a:latin typeface="Calibri" pitchFamily="34" charset="0"/>
              </a:rPr>
              <a:t>Pruebas de extensión:</a:t>
            </a:r>
          </a:p>
          <a:p>
            <a:pPr algn="ctr"/>
            <a:r>
              <a:rPr lang="es-ES" sz="2000" b="1">
                <a:solidFill>
                  <a:srgbClr val="FFFFFF"/>
                </a:solidFill>
                <a:latin typeface="Calibri" pitchFamily="34" charset="0"/>
              </a:rPr>
              <a:t>Manometría esofágica ó prueba de imagen.  TACAR torácico.</a:t>
            </a:r>
          </a:p>
          <a:p>
            <a:pPr algn="ctr"/>
            <a:r>
              <a:rPr lang="es-ES" sz="2000" b="1">
                <a:solidFill>
                  <a:srgbClr val="FFFFFF"/>
                </a:solidFill>
                <a:latin typeface="Calibri" pitchFamily="34" charset="0"/>
              </a:rPr>
              <a:t>PFR con DLCO. Ecocardiograma. ECG</a:t>
            </a:r>
          </a:p>
          <a:p>
            <a:pPr algn="ctr"/>
            <a:endParaRPr lang="es-ES" sz="2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3" name="Conector recto de flecha 22"/>
          <p:cNvCxnSpPr>
            <a:cxnSpLocks noChangeShapeType="1"/>
          </p:cNvCxnSpPr>
          <p:nvPr/>
        </p:nvCxnSpPr>
        <p:spPr bwMode="auto">
          <a:xfrm>
            <a:off x="5003800" y="2924175"/>
            <a:ext cx="1296988" cy="720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5" name="Proceso 24"/>
          <p:cNvSpPr>
            <a:spLocks noChangeArrowheads="1"/>
          </p:cNvSpPr>
          <p:nvPr/>
        </p:nvSpPr>
        <p:spPr bwMode="auto">
          <a:xfrm>
            <a:off x="4716463" y="3716338"/>
            <a:ext cx="2951162" cy="649287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schemeClr val="lt1"/>
                </a:solidFill>
                <a:latin typeface="+mn-lt"/>
                <a:ea typeface="+mn-ea"/>
              </a:rPr>
              <a:t>Diagnostico Esclerodermia Temprana</a:t>
            </a:r>
          </a:p>
        </p:txBody>
      </p:sp>
      <p:sp>
        <p:nvSpPr>
          <p:cNvPr id="32781" name="CuadroTexto 26"/>
          <p:cNvSpPr txBox="1">
            <a:spLocks noChangeArrowheads="1"/>
          </p:cNvSpPr>
          <p:nvPr/>
        </p:nvSpPr>
        <p:spPr bwMode="auto">
          <a:xfrm>
            <a:off x="5867400" y="3068638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Positivo (al menos uno)</a:t>
            </a:r>
          </a:p>
        </p:txBody>
      </p:sp>
      <p:cxnSp>
        <p:nvCxnSpPr>
          <p:cNvPr id="29" name="Conector recto de flecha 28"/>
          <p:cNvCxnSpPr>
            <a:cxnSpLocks noChangeShapeType="1"/>
          </p:cNvCxnSpPr>
          <p:nvPr/>
        </p:nvCxnSpPr>
        <p:spPr bwMode="auto">
          <a:xfrm>
            <a:off x="6300788" y="4365625"/>
            <a:ext cx="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 Tratamiento.</a:t>
            </a:r>
          </a:p>
        </p:txBody>
      </p:sp>
      <p:sp>
        <p:nvSpPr>
          <p:cNvPr id="33794" name="Marcador de conteni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 eaLnBrk="1" hangingPunct="1"/>
            <a:r>
              <a:rPr lang="es-ES" sz="2800" b="1" smtClean="0">
                <a:solidFill>
                  <a:srgbClr val="008000"/>
                </a:solidFill>
                <a:ea typeface="ＭＳ Ｐゴシック" pitchFamily="34" charset="-128"/>
              </a:rPr>
              <a:t>Medidas Generales.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Protección del frio y evitar situaciones de estress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Abstención absoluta de tabaco.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Evitar alcohol.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Realizar ejercicio físico adaptado a las posibilidades de cada paciente.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Fisioterapia y terapia ocupacional para prevenir deformidades.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Hidratación de la piel.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Medidas Antireflujo.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Tratamiento</a:t>
            </a:r>
          </a:p>
        </p:txBody>
      </p:sp>
      <p:sp>
        <p:nvSpPr>
          <p:cNvPr id="34818" name="Marcador de contenido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4857750"/>
          </a:xfrm>
        </p:spPr>
        <p:txBody>
          <a:bodyPr/>
          <a:lstStyle/>
          <a:p>
            <a:pPr algn="just" eaLnBrk="1" hangingPunct="1"/>
            <a:r>
              <a:rPr lang="es-ES" b="1" smtClean="0">
                <a:solidFill>
                  <a:srgbClr val="008000"/>
                </a:solidFill>
                <a:ea typeface="ＭＳ Ｐゴシック" pitchFamily="34" charset="-128"/>
              </a:rPr>
              <a:t>Farmacológico.</a:t>
            </a:r>
          </a:p>
          <a:p>
            <a:pPr lvl="1" algn="just" eaLnBrk="1" hangingPunct="1"/>
            <a:r>
              <a:rPr lang="es-ES" b="1" smtClean="0">
                <a:solidFill>
                  <a:srgbClr val="F1546B"/>
                </a:solidFill>
                <a:ea typeface="ＭＳ Ｐゴシック" pitchFamily="34" charset="-128"/>
              </a:rPr>
              <a:t>F. de Raynaud</a:t>
            </a:r>
            <a:r>
              <a:rPr lang="es-ES" b="1" smtClean="0">
                <a:ea typeface="ＭＳ Ｐゴシック" pitchFamily="34" charset="-128"/>
              </a:rPr>
              <a:t>: Nifedipino, Amlodipino, Losartan Duloxetina.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Ulceras Isquémicas: Bosentan, Sildenafil, Tadalafil, Prostaglandinas intravenosas: Iloprost,Alprostadil.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Dosis Bajas de Aspirina: Adiro 100 mg día.</a:t>
            </a:r>
          </a:p>
          <a:p>
            <a:pPr lvl="1" algn="just" eaLnBrk="1" hangingPunct="1"/>
            <a:r>
              <a:rPr lang="es-ES" b="1" smtClean="0">
                <a:solidFill>
                  <a:srgbClr val="F1546B"/>
                </a:solidFill>
                <a:ea typeface="ＭＳ Ｐゴシック" pitchFamily="34" charset="-128"/>
              </a:rPr>
              <a:t>Afectación Cutánea: </a:t>
            </a:r>
            <a:r>
              <a:rPr lang="es-ES" b="1" smtClean="0">
                <a:ea typeface="ＭＳ Ｐゴシック" pitchFamily="34" charset="-128"/>
              </a:rPr>
              <a:t>Inmunosupresores: Metotrexate, Micofenolato de Mofetilo, Rituximab.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Se encuentran en fase de estudio: Tocilizumab, Abatacept y Tofacitinib.</a:t>
            </a:r>
          </a:p>
          <a:p>
            <a:pPr lvl="1"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Tratamiento</a:t>
            </a:r>
            <a:r>
              <a:rPr lang="es-ES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s-ES" b="1" smtClean="0">
                <a:solidFill>
                  <a:srgbClr val="008000"/>
                </a:solidFill>
                <a:ea typeface="ＭＳ Ｐゴシック" pitchFamily="34" charset="-128"/>
              </a:rPr>
              <a:t>Farmacológico.</a:t>
            </a:r>
          </a:p>
          <a:p>
            <a:pPr lvl="1" algn="just" eaLnBrk="1" hangingPunct="1"/>
            <a:r>
              <a:rPr lang="es-ES" b="1" smtClean="0">
                <a:solidFill>
                  <a:srgbClr val="F1546B"/>
                </a:solidFill>
                <a:ea typeface="ＭＳ Ｐゴシック" pitchFamily="34" charset="-128"/>
              </a:rPr>
              <a:t>Afectación articular</a:t>
            </a:r>
            <a:r>
              <a:rPr lang="es-ES" b="1" smtClean="0">
                <a:ea typeface="ＭＳ Ｐゴシック" pitchFamily="34" charset="-128"/>
              </a:rPr>
              <a:t>. Metotrexate, Hidroxicloroquina, En estudio Tocilizumab, Abatecept y Tofacitinib. En caso de usar </a:t>
            </a:r>
            <a:r>
              <a:rPr lang="es-ES" b="1" smtClean="0">
                <a:solidFill>
                  <a:srgbClr val="FF0000"/>
                </a:solidFill>
                <a:ea typeface="ＭＳ Ｐゴシック" pitchFamily="34" charset="-128"/>
              </a:rPr>
              <a:t>Corticoides siempre en dosis bajas máximo de 7,5 mg al día y preferible 5 mg al día (el menor tiempo posible), precaución con los AINES (HTA).</a:t>
            </a:r>
          </a:p>
          <a:p>
            <a:pPr eaLnBrk="1" hangingPunct="1">
              <a:buFont typeface="Arial" pitchFamily="34" charset="0"/>
              <a:buNone/>
            </a:pPr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Tratamiento.</a:t>
            </a:r>
          </a:p>
        </p:txBody>
      </p:sp>
      <p:sp>
        <p:nvSpPr>
          <p:cNvPr id="36866" name="Marcador de contenid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 eaLnBrk="1" hangingPunct="1"/>
            <a:r>
              <a:rPr lang="es-ES" b="1" smtClean="0">
                <a:solidFill>
                  <a:srgbClr val="008000"/>
                </a:solidFill>
                <a:ea typeface="ＭＳ Ｐゴシック" pitchFamily="34" charset="-128"/>
              </a:rPr>
              <a:t>Farmacológico.</a:t>
            </a:r>
          </a:p>
          <a:p>
            <a:pPr lvl="1" algn="just" eaLnBrk="1" hangingPunct="1"/>
            <a:r>
              <a:rPr lang="es-ES" b="1" smtClean="0">
                <a:solidFill>
                  <a:srgbClr val="F1546B"/>
                </a:solidFill>
                <a:ea typeface="ＭＳ Ｐゴシック" pitchFamily="34" charset="-128"/>
              </a:rPr>
              <a:t>Afectación Pulmonar</a:t>
            </a:r>
            <a:r>
              <a:rPr lang="es-ES" b="1" smtClean="0">
                <a:ea typeface="ＭＳ Ｐゴシック" pitchFamily="34" charset="-128"/>
              </a:rPr>
              <a:t>: Neumonitis Intersticial.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Fase de Inducción con Pulsos de Ciclofosfamida o Micofenolato de Mofetilo.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Fase de Mantenimiento. Micofenolato ó Azatioprina.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Casos resistentes: Rituximab.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Recientemente aprobado: Nintedanib.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Según evolución Trasplante pulmonar (riesgo de rechazo agudo mas elevado en Esclerodermia</a:t>
            </a:r>
            <a:r>
              <a:rPr lang="es-ES" smtClean="0">
                <a:ea typeface="ＭＳ Ｐゴシック" pitchFamily="34" charset="-128"/>
              </a:rPr>
              <a:t>).</a:t>
            </a:r>
          </a:p>
          <a:p>
            <a:pPr lvl="2" eaLnBrk="1" hangingPunct="1"/>
            <a:endParaRPr lang="es-ES" smtClean="0">
              <a:ea typeface="ＭＳ Ｐゴシック" pitchFamily="34" charset="-128"/>
            </a:endParaRPr>
          </a:p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Tratamiento.</a:t>
            </a:r>
          </a:p>
        </p:txBody>
      </p:sp>
      <p:sp>
        <p:nvSpPr>
          <p:cNvPr id="40962" name="Marcador de conteni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b="1" smtClean="0">
                <a:solidFill>
                  <a:srgbClr val="008000"/>
                </a:solidFill>
                <a:ea typeface="ＭＳ Ｐゴシック" pitchFamily="34" charset="-128"/>
              </a:rPr>
              <a:t>Farmacológico.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b="1" smtClean="0">
                <a:solidFill>
                  <a:srgbClr val="F1546B"/>
                </a:solidFill>
                <a:ea typeface="ＭＳ Ｐゴシック" pitchFamily="34" charset="-128"/>
              </a:rPr>
              <a:t>Hipertensión Arterial Pulmonar.</a:t>
            </a:r>
          </a:p>
          <a:p>
            <a:pPr lvl="1" eaLnBrk="1" hangingPunct="1">
              <a:lnSpc>
                <a:spcPct val="90000"/>
              </a:lnSpc>
            </a:pPr>
            <a:r>
              <a:rPr lang="es-ES" b="1" smtClean="0">
                <a:ea typeface="ＭＳ Ｐゴシック" pitchFamily="34" charset="-128"/>
              </a:rPr>
              <a:t>El tratamiento depende del grado de clase funcional(depende del nivel de HAP).</a:t>
            </a:r>
          </a:p>
          <a:p>
            <a:pPr lvl="2" eaLnBrk="1" hangingPunct="1">
              <a:lnSpc>
                <a:spcPct val="90000"/>
              </a:lnSpc>
            </a:pPr>
            <a:r>
              <a:rPr lang="es-ES" b="1" smtClean="0">
                <a:ea typeface="ＭＳ Ｐゴシック" pitchFamily="34" charset="-128"/>
              </a:rPr>
              <a:t>Bosentan, Ambrisentan, Macitentan, Sildenafil, Tadalafil.</a:t>
            </a:r>
          </a:p>
          <a:p>
            <a:pPr lvl="2" eaLnBrk="1" hangingPunct="1">
              <a:lnSpc>
                <a:spcPct val="90000"/>
              </a:lnSpc>
            </a:pPr>
            <a:r>
              <a:rPr lang="es-ES" b="1" smtClean="0">
                <a:ea typeface="ＭＳ Ｐゴシック" pitchFamily="34" charset="-128"/>
              </a:rPr>
              <a:t>Estimuladores de la guanilciclasa: Riociguat.</a:t>
            </a:r>
          </a:p>
          <a:p>
            <a:pPr lvl="2" eaLnBrk="1" hangingPunct="1">
              <a:lnSpc>
                <a:spcPct val="90000"/>
              </a:lnSpc>
            </a:pPr>
            <a:r>
              <a:rPr lang="es-ES" b="1" smtClean="0">
                <a:ea typeface="ＭＳ Ｐゴシック" pitchFamily="34" charset="-128"/>
              </a:rPr>
              <a:t>Prostaciclinas intravenosas.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b="1" smtClean="0">
                <a:ea typeface="ＭＳ Ｐゴシック" pitchFamily="34" charset="-128"/>
              </a:rPr>
              <a:t>El uso precoz de la terapia aumenta la supervivencia.</a:t>
            </a:r>
          </a:p>
          <a:p>
            <a:pPr eaLnBrk="1" hangingPunct="1">
              <a:lnSpc>
                <a:spcPct val="90000"/>
              </a:lnSpc>
            </a:pPr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Tratamiento.</a:t>
            </a:r>
          </a:p>
        </p:txBody>
      </p:sp>
      <p:sp>
        <p:nvSpPr>
          <p:cNvPr id="38914" name="Marcador de conteni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008000"/>
                </a:solidFill>
                <a:ea typeface="ＭＳ Ｐゴシック" pitchFamily="34" charset="-128"/>
              </a:rPr>
              <a:t>Farmacológico.</a:t>
            </a:r>
          </a:p>
          <a:p>
            <a:pPr lvl="1" eaLnBrk="1" hangingPunct="1"/>
            <a:r>
              <a:rPr lang="es-ES" b="1" smtClean="0">
                <a:solidFill>
                  <a:srgbClr val="F1546B"/>
                </a:solidFill>
                <a:ea typeface="ＭＳ Ｐゴシック" pitchFamily="34" charset="-128"/>
              </a:rPr>
              <a:t>Afectación Digestiva</a:t>
            </a:r>
            <a:r>
              <a:rPr lang="es-ES" b="1" smtClean="0">
                <a:ea typeface="ＭＳ Ｐゴシック" pitchFamily="34" charset="-128"/>
              </a:rPr>
              <a:t>: Medidas Antireflujo, Inhibidores bomba protones (omeprazol) , anti H2, Procinéticos (metoclorpropamida).</a:t>
            </a:r>
          </a:p>
          <a:p>
            <a:pPr lvl="1" eaLnBrk="1" hangingPunct="1"/>
            <a:r>
              <a:rPr lang="es-ES" b="1" smtClean="0">
                <a:ea typeface="ＭＳ Ｐゴシック" pitchFamily="34" charset="-128"/>
              </a:rPr>
              <a:t>Disminuir el sobrecrecimiento bacteriano:Ab de amplio expectro: Rifaximina y metromidazol.</a:t>
            </a:r>
          </a:p>
          <a:p>
            <a:pPr lvl="1" eaLnBrk="1" hangingPunct="1"/>
            <a:r>
              <a:rPr lang="es-ES" b="1" smtClean="0">
                <a:ea typeface="ＭＳ Ｐゴシック" pitchFamily="34" charset="-128"/>
              </a:rPr>
              <a:t>Añadir Probióticos.</a:t>
            </a:r>
          </a:p>
          <a:p>
            <a:pPr lvl="1" eaLnBrk="1" hangingPunct="1"/>
            <a:r>
              <a:rPr lang="es-ES" b="1" smtClean="0">
                <a:ea typeface="ＭＳ Ｐゴシック" pitchFamily="34" charset="-128"/>
              </a:rPr>
              <a:t>Estreñimiento: Fibra laxante soluble, Laxantes osmoticos como Lactulosa.</a:t>
            </a:r>
          </a:p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Tratamiento</a:t>
            </a:r>
            <a:r>
              <a:rPr lang="es-ES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0" y="1268413"/>
            <a:ext cx="9036050" cy="4857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3000" b="1" smtClean="0">
                <a:solidFill>
                  <a:srgbClr val="008000"/>
                </a:solidFill>
                <a:ea typeface="ＭＳ Ｐゴシック" pitchFamily="34" charset="-128"/>
              </a:rPr>
              <a:t>Farmacológico.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b="1" smtClean="0">
                <a:solidFill>
                  <a:srgbClr val="F1546B"/>
                </a:solidFill>
                <a:ea typeface="ＭＳ Ｐゴシック" pitchFamily="34" charset="-128"/>
              </a:rPr>
              <a:t>HTA:</a:t>
            </a:r>
            <a:r>
              <a:rPr lang="es-ES" sz="2600" b="1" smtClean="0">
                <a:ea typeface="ＭＳ Ｐゴシック" pitchFamily="34" charset="-128"/>
              </a:rPr>
              <a:t> IECA: Captopril, Enalapril.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600" b="1" smtClean="0">
                <a:ea typeface="ＭＳ Ｐゴシック" pitchFamily="34" charset="-128"/>
              </a:rPr>
              <a:t>En casos de Es. difusa con afectación visceral grave se puede realizar </a:t>
            </a:r>
            <a:r>
              <a:rPr lang="es-ES" sz="2600" b="1" smtClean="0">
                <a:solidFill>
                  <a:srgbClr val="F1546B"/>
                </a:solidFill>
                <a:ea typeface="ＭＳ Ｐゴシック" pitchFamily="34" charset="-128"/>
              </a:rPr>
              <a:t>Trasplante de Medula Autólogo </a:t>
            </a:r>
            <a:r>
              <a:rPr lang="es-ES" sz="2600" b="1" smtClean="0">
                <a:ea typeface="ＭＳ Ｐゴシック" pitchFamily="34" charset="-128"/>
              </a:rPr>
              <a:t>con resultados aceptables</a:t>
            </a:r>
          </a:p>
          <a:p>
            <a:pPr eaLnBrk="1" hangingPunct="1">
              <a:lnSpc>
                <a:spcPct val="90000"/>
              </a:lnSpc>
            </a:pPr>
            <a:r>
              <a:rPr lang="es-ES" sz="2600" b="1" smtClean="0">
                <a:solidFill>
                  <a:srgbClr val="F1546B"/>
                </a:solidFill>
                <a:ea typeface="ＭＳ Ｐゴシック" pitchFamily="34" charset="-128"/>
              </a:rPr>
              <a:t>Deficiencias Nutricionales: </a:t>
            </a:r>
            <a:r>
              <a:rPr lang="es-ES" sz="2600" b="1" smtClean="0">
                <a:ea typeface="ＭＳ Ｐゴシック" pitchFamily="34" charset="-128"/>
              </a:rPr>
              <a:t>Disfagia, y cuadros suboclusivos con sobrecrecimiento bacteriano y  S. de Malabsorción: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s-ES" sz="2600" b="1" smtClean="0">
                <a:ea typeface="ＭＳ Ｐゴシック" pitchFamily="34" charset="-128"/>
              </a:rPr>
              <a:t>	-Comer despacio y masticar bien.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s-ES" sz="2600" b="1" smtClean="0">
                <a:ea typeface="ＭＳ Ｐゴシック" pitchFamily="34" charset="-128"/>
              </a:rPr>
              <a:t>	-Pequeñas cantidades y con  mayor frecuencia.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s-ES" sz="2600" b="1" smtClean="0">
                <a:ea typeface="ＭＳ Ｐゴシック" pitchFamily="34" charset="-128"/>
              </a:rPr>
              <a:t>	-Beber agua con frecuencia.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s-ES" sz="2600" b="1" smtClean="0">
                <a:ea typeface="ＭＳ Ｐゴシック" pitchFamily="34" charset="-128"/>
              </a:rPr>
              <a:t>	-Permanecer sentado después de comer.</a:t>
            </a:r>
          </a:p>
          <a:p>
            <a:pPr eaLnBrk="1" hangingPunct="1">
              <a:lnSpc>
                <a:spcPct val="90000"/>
              </a:lnSpc>
            </a:pPr>
            <a:endParaRPr lang="es-E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 Tratamiento</a:t>
            </a:r>
          </a:p>
        </p:txBody>
      </p:sp>
      <p:sp>
        <p:nvSpPr>
          <p:cNvPr id="4096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Medidas Nutricionales.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Comer alimentos de consistencia blanda o purés.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Evitar las bebidas Gaseosas.</a:t>
            </a:r>
          </a:p>
          <a:p>
            <a:pPr lvl="1" algn="just" eaLnBrk="1" hangingPunct="1"/>
            <a:r>
              <a:rPr lang="es-ES" sz="2400" b="1" smtClean="0">
                <a:ea typeface="ＭＳ Ｐゴシック" pitchFamily="34" charset="-128"/>
              </a:rPr>
              <a:t>Aconsejable dieta FODMAP (dieta que excluye o que disminuye el consumo de Oligosacaridos, Disacaridos, Monosacaridos y Polioles fermentables) es decir H. de Carbono de cadena corta.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Control por Nutrición: Control del Peso. Calculo IMC</a:t>
            </a:r>
          </a:p>
          <a:p>
            <a:pPr lvl="1" algn="just" eaLnBrk="1" hangingPunct="1"/>
            <a:r>
              <a:rPr lang="es-ES" b="1" smtClean="0">
                <a:ea typeface="ＭＳ Ｐゴシック" pitchFamily="34" charset="-128"/>
              </a:rPr>
              <a:t>Empleo de Suplementos nutricionales si son necesarios.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smtClean="0">
                <a:solidFill>
                  <a:schemeClr val="accent1"/>
                </a:solidFill>
                <a:ea typeface="ＭＳ Ｐゴシック" pitchFamily="34" charset="-128"/>
              </a:rPr>
              <a:t>Esclerodermia. Decálogo Consejos Prácticos SER.</a:t>
            </a:r>
          </a:p>
        </p:txBody>
      </p:sp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1-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Acudir al Medico/Reumatólogo </a:t>
            </a:r>
            <a:r>
              <a:rPr lang="es-ES" sz="2800" b="1" smtClean="0">
                <a:ea typeface="ＭＳ Ｐゴシック" pitchFamily="34" charset="-128"/>
              </a:rPr>
              <a:t>lo mas precozmente posible.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2-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¡Cuidado con el Frio!</a:t>
            </a:r>
            <a:r>
              <a:rPr lang="es-ES" sz="2800" b="1" smtClean="0">
                <a:ea typeface="ＭＳ Ｐゴシック" pitchFamily="34" charset="-128"/>
              </a:rPr>
              <a:t>:  Protegerse correctamente del frio usando guantes, calcetines y calzado adecuados. Ropa de abrigo térmica. Calentadores de manos.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3-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Dejar de Fumar. </a:t>
            </a:r>
            <a:r>
              <a:rPr lang="es-ES" sz="2800" b="1" smtClean="0">
                <a:ea typeface="ＭＳ Ｐゴシック" pitchFamily="34" charset="-128"/>
              </a:rPr>
              <a:t>Empeora la clínica vascular y respiratoria de forma  muy importante.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4-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Evitar situaciones de stress o ansiedad</a:t>
            </a:r>
            <a:r>
              <a:rPr lang="es-ES" sz="2800" b="1" smtClean="0">
                <a:ea typeface="ＭＳ Ｐゴシック" pitchFamily="34" charset="-128"/>
              </a:rPr>
              <a:t>. Empeora el F. de Raynaud.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</a:t>
            </a:r>
          </a:p>
        </p:txBody>
      </p:sp>
      <p:sp>
        <p:nvSpPr>
          <p:cNvPr id="15362" name="Marcador de conteni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Al ser una enfermedad poco frecuente supone en su inicio un reto para los Médicos su diagnóstico.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Se debe tener un alto grado de sospecha clínica para realizar un diagnostico los mas precoz posible. Pues un tratamiento precoz mejora el pronostico.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Asimismo un diagnóstico precoz ayuda a una detección mas temprana de las lesiones en órganos internos, y prevenir que avance el daño estructural.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En los últimos años el mayor conocimiento de su etiopatogenia ha permitido desarrollar nuevas terapias con resultados esperanzadores.</a:t>
            </a:r>
          </a:p>
          <a:p>
            <a:pPr lvl="1" algn="just" eaLnBrk="1" hangingPunct="1">
              <a:lnSpc>
                <a:spcPct val="90000"/>
              </a:lnSpc>
            </a:pPr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smtClean="0">
                <a:solidFill>
                  <a:srgbClr val="4F81BD"/>
                </a:solidFill>
                <a:ea typeface="ＭＳ Ｐゴシック" pitchFamily="34" charset="-128"/>
              </a:rPr>
              <a:t>Esclerodermia. Decálogo Consejos Prácticos SER</a:t>
            </a:r>
          </a:p>
        </p:txBody>
      </p:sp>
      <p:sp>
        <p:nvSpPr>
          <p:cNvPr id="43010" name="2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5-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Cuidado Adecuado de la Piel</a:t>
            </a:r>
            <a:r>
              <a:rPr lang="es-ES" sz="2800" b="1" smtClean="0">
                <a:ea typeface="ＭＳ Ｐゴシック" pitchFamily="34" charset="-128"/>
              </a:rPr>
              <a:t>. Higiene adecuada e Hidratación constante de la piel. Usar cremas o lociones que contengan en su composición urea.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6-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Ejercitar las Zonas Afectadas</a:t>
            </a:r>
            <a:r>
              <a:rPr lang="es-ES" sz="2800" b="1" smtClean="0">
                <a:ea typeface="ＭＳ Ｐゴシック" pitchFamily="34" charset="-128"/>
              </a:rPr>
              <a:t>. Fisioterapia para mejorar la movilidad de las zonas afectadas. Todos los pacientes deberían de realizar un ejercicio físico adaptado a sus condiciones físicas.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7-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Conocer y comentar con el Medico responsable la aparición de síntomas importantes como</a:t>
            </a:r>
            <a:r>
              <a:rPr lang="es-ES" sz="2800" b="1" smtClean="0">
                <a:ea typeface="ＭＳ Ｐゴシック" pitchFamily="34" charset="-128"/>
              </a:rPr>
              <a:t>: dificultad respiratoria, palpitaciones, tos.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smtClean="0">
                <a:solidFill>
                  <a:srgbClr val="4F81BD"/>
                </a:solidFill>
                <a:ea typeface="ＭＳ Ｐゴシック" pitchFamily="34" charset="-128"/>
              </a:rPr>
              <a:t>Esclerodermia. Decálogo Consejos Prácticos SER</a:t>
            </a:r>
          </a:p>
        </p:txBody>
      </p:sp>
      <p:sp>
        <p:nvSpPr>
          <p:cNvPr id="44034" name="2 Marcador de contenido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algn="just" eaLnBrk="1" hangingPunct="1"/>
            <a:r>
              <a:rPr lang="es-ES" sz="2400" b="1" smtClean="0">
                <a:ea typeface="ＭＳ Ｐゴシック" pitchFamily="34" charset="-128"/>
              </a:rPr>
              <a:t>8- </a:t>
            </a:r>
            <a:r>
              <a:rPr lang="es-ES" sz="2400" b="1" smtClean="0">
                <a:solidFill>
                  <a:srgbClr val="FF0000"/>
                </a:solidFill>
                <a:ea typeface="ＭＳ Ｐゴシック" pitchFamily="34" charset="-128"/>
              </a:rPr>
              <a:t>Control estricto de la Tensión arterial. </a:t>
            </a:r>
            <a:r>
              <a:rPr lang="es-ES" sz="2400" b="1" smtClean="0">
                <a:ea typeface="ＭＳ Ｐゴシック" pitchFamily="34" charset="-128"/>
              </a:rPr>
              <a:t>Se debe tomar frecuentemente la TA y tratar la HTA lo mas precozmente posible.</a:t>
            </a:r>
          </a:p>
          <a:p>
            <a:pPr algn="just" eaLnBrk="1" hangingPunct="1"/>
            <a:r>
              <a:rPr lang="es-ES" sz="2400" b="1" smtClean="0">
                <a:ea typeface="ＭＳ Ｐゴシック" pitchFamily="34" charset="-128"/>
              </a:rPr>
              <a:t>9- </a:t>
            </a:r>
            <a:r>
              <a:rPr lang="es-ES" sz="2400" b="1" smtClean="0">
                <a:solidFill>
                  <a:srgbClr val="FF0000"/>
                </a:solidFill>
                <a:ea typeface="ＭＳ Ｐゴシック" pitchFamily="34" charset="-128"/>
              </a:rPr>
              <a:t>Cumplir adecuadamente el tratamiento indicado. </a:t>
            </a:r>
            <a:r>
              <a:rPr lang="es-ES" sz="2400" b="1" smtClean="0">
                <a:ea typeface="ＭＳ Ｐゴシック" pitchFamily="34" charset="-128"/>
              </a:rPr>
              <a:t>Acudir a las revisiones programadas. </a:t>
            </a:r>
          </a:p>
          <a:p>
            <a:pPr algn="just" eaLnBrk="1" hangingPunct="1"/>
            <a:r>
              <a:rPr lang="es-ES" sz="2400" b="1" smtClean="0">
                <a:ea typeface="ＭＳ Ｐゴシック" pitchFamily="34" charset="-128"/>
              </a:rPr>
              <a:t>10- </a:t>
            </a:r>
            <a:r>
              <a:rPr lang="es-ES" sz="2400" b="1" smtClean="0">
                <a:solidFill>
                  <a:srgbClr val="FF0000"/>
                </a:solidFill>
                <a:ea typeface="ＭＳ Ｐゴシック" pitchFamily="34" charset="-128"/>
              </a:rPr>
              <a:t>Ojo con Algunos Fármacos.  </a:t>
            </a:r>
            <a:r>
              <a:rPr lang="es-ES" sz="2400" b="1" smtClean="0">
                <a:ea typeface="ＭＳ Ｐゴシック" pitchFamily="34" charset="-128"/>
              </a:rPr>
              <a:t>Determinados medicamentos pueden empeorar el F. de Raynaud especialmente Beta-Bloqueantes que se emplean para tratar HTA y Arritmias. Existen productos denominados </a:t>
            </a:r>
            <a:r>
              <a:rPr lang="es-ES" altLang="es-ES" sz="2400" b="1" smtClean="0">
                <a:ea typeface="ＭＳ Ｐゴシック" pitchFamily="34" charset="-128"/>
              </a:rPr>
              <a:t>“</a:t>
            </a:r>
            <a:r>
              <a:rPr lang="es-ES" sz="2400" b="1" smtClean="0">
                <a:ea typeface="ＭＳ Ｐゴシック" pitchFamily="34" charset="-128"/>
              </a:rPr>
              <a:t>naturales</a:t>
            </a:r>
            <a:r>
              <a:rPr lang="es-ES" altLang="es-ES" sz="2400" b="1" smtClean="0">
                <a:ea typeface="ＭＳ Ｐゴシック" pitchFamily="34" charset="-128"/>
              </a:rPr>
              <a:t>”</a:t>
            </a:r>
            <a:r>
              <a:rPr lang="es-ES" sz="2400" b="1" smtClean="0">
                <a:ea typeface="ＭＳ Ｐゴシック" pitchFamily="34" charset="-128"/>
              </a:rPr>
              <a:t> que pueden contener sustancias que empeoren la enfermedad. Consulta con tu Médico antes de iniciar cualquier tratamiento alternativo.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 Clasificación.</a:t>
            </a:r>
          </a:p>
        </p:txBody>
      </p:sp>
      <p:sp>
        <p:nvSpPr>
          <p:cNvPr id="16386" name="Marcador de contenido 2"/>
          <p:cNvSpPr>
            <a:spLocks noGrp="1"/>
          </p:cNvSpPr>
          <p:nvPr>
            <p:ph idx="1"/>
          </p:nvPr>
        </p:nvSpPr>
        <p:spPr>
          <a:xfrm>
            <a:off x="395288" y="1196975"/>
            <a:ext cx="8497887" cy="4968875"/>
          </a:xfrm>
        </p:spPr>
        <p:txBody>
          <a:bodyPr/>
          <a:lstStyle/>
          <a:p>
            <a:pPr algn="just" eaLnBrk="1" hangingPunct="1"/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ES con Afectación Cutánea Limitada (Escl)</a:t>
            </a:r>
            <a:r>
              <a:rPr lang="es-ES" sz="2800" smtClean="0">
                <a:ea typeface="ＭＳ Ｐゴシック" pitchFamily="34" charset="-128"/>
              </a:rPr>
              <a:t>: </a:t>
            </a:r>
            <a:r>
              <a:rPr lang="es-ES" sz="2800" b="1" smtClean="0">
                <a:ea typeface="ＭＳ Ｐゴシック" pitchFamily="34" charset="-128"/>
              </a:rPr>
              <a:t>Endurecimiento cutáneo en zonas proximales a codos y rodillas y cara. La afectación cutánea es mas lenta y progresiva a lo largo de años. Las complicaciones viscerales son menos graves y frecuentes principalmente : Hipertensión Pulmonar y Complicaciones digestivas.  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Anticuerpos Anticentrómero (AAC)  70-80%.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60% de los casos.</a:t>
            </a:r>
          </a:p>
          <a:p>
            <a:pPr algn="just" eaLnBrk="1" hangingPunct="1"/>
            <a:r>
              <a:rPr lang="es-ES" sz="2800" b="1" smtClean="0">
                <a:solidFill>
                  <a:srgbClr val="008000"/>
                </a:solidFill>
                <a:ea typeface="ＭＳ Ｐゴシック" pitchFamily="34" charset="-128"/>
              </a:rPr>
              <a:t>S. de CREST: </a:t>
            </a:r>
            <a:r>
              <a:rPr lang="es-ES" sz="2800" b="1" smtClean="0">
                <a:ea typeface="ＭＳ Ｐゴシック" pitchFamily="34" charset="-128"/>
              </a:rPr>
              <a:t>Calcinosis, F Raynaud, Afectación esofágica, Esclerodactilia, Telangiectasias.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 Clasificación</a:t>
            </a:r>
          </a:p>
        </p:txBody>
      </p:sp>
      <p:sp>
        <p:nvSpPr>
          <p:cNvPr id="1741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ES con Afectación Cutánea Difusa (Escd)</a:t>
            </a:r>
            <a:r>
              <a:rPr lang="es-ES" sz="2800" smtClean="0">
                <a:ea typeface="ＭＳ Ｐゴシック" pitchFamily="34" charset="-128"/>
              </a:rPr>
              <a:t>: </a:t>
            </a:r>
            <a:r>
              <a:rPr lang="es-ES" sz="2800" b="1" smtClean="0">
                <a:ea typeface="ＭＳ Ｐゴシック" pitchFamily="34" charset="-128"/>
              </a:rPr>
              <a:t>Engrosamiento de la piel del tronco y/o regiones proximales de los miembros, Tórax, Abdomen, Espalda. El endurecimiento cutáneo aparece más precozmente, a lo largo de semanas ó meses.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La afectación visceral es precoz principalmente en pulmón, corazón y riñón.</a:t>
            </a:r>
          </a:p>
          <a:p>
            <a:pPr algn="just" eaLnBrk="1" hangingPunct="1"/>
            <a:r>
              <a:rPr lang="es-ES" sz="2800" b="1" smtClean="0">
                <a:ea typeface="ＭＳ Ｐゴシック" pitchFamily="34" charset="-128"/>
              </a:rPr>
              <a:t>Anticuerpos Anti-Topoisomerasa I (Ac Scl-70): 30%</a:t>
            </a:r>
          </a:p>
          <a:p>
            <a:pPr algn="just" eaLnBrk="1" hangingPunct="1"/>
            <a:endParaRPr lang="es-E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55763"/>
            <a:ext cx="6696075" cy="4221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 Clínica.</a:t>
            </a:r>
          </a:p>
        </p:txBody>
      </p:sp>
      <p:sp>
        <p:nvSpPr>
          <p:cNvPr id="19458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solidFill>
                  <a:srgbClr val="008000"/>
                </a:solidFill>
                <a:ea typeface="ＭＳ Ｐゴシック" pitchFamily="34" charset="-128"/>
              </a:rPr>
              <a:t>Afectación Vascular: </a:t>
            </a:r>
            <a:r>
              <a:rPr lang="es-ES" sz="2800" b="1" smtClean="0">
                <a:ea typeface="ＭＳ Ｐゴシック" pitchFamily="34" charset="-128"/>
              </a:rPr>
              <a:t>Fenómeno de Raynaud: es el síntoma mas precoz. Aparece en zonas distales: manos, pabellón auricular, pies, nariz.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F de Raynaud repetidos ocasiona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Ulceras en pulpejos de dedos.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b="1" smtClean="0">
                <a:ea typeface="ＭＳ Ｐゴシック" pitchFamily="34" charset="-128"/>
              </a:rPr>
              <a:t>La lesión estructural de  FR se demuestra mediante la </a:t>
            </a:r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Capilaroscopia periungueal: </a:t>
            </a:r>
            <a:r>
              <a:rPr lang="es-ES" sz="2800" b="1" smtClean="0">
                <a:ea typeface="ＭＳ Ｐゴシック" pitchFamily="34" charset="-128"/>
              </a:rPr>
              <a:t>zonas con disminución de capilares, megacapilares, hemorragias y desestructuración de la arquitectura capilar.</a:t>
            </a:r>
          </a:p>
          <a:p>
            <a:pPr algn="just" eaLnBrk="1" hangingPunct="1">
              <a:lnSpc>
                <a:spcPct val="90000"/>
              </a:lnSpc>
            </a:pPr>
            <a:endParaRPr lang="es-ES" sz="280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</a:pPr>
            <a:endParaRPr lang="es-E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accent1"/>
                </a:solidFill>
                <a:ea typeface="ＭＳ Ｐゴシック" pitchFamily="34" charset="-128"/>
              </a:rPr>
              <a:t>Esclerodermia.</a:t>
            </a:r>
          </a:p>
        </p:txBody>
      </p:sp>
      <p:pic>
        <p:nvPicPr>
          <p:cNvPr id="20482" name="3 Marcador de contenido" descr="IMG_04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flipV="1">
            <a:off x="457200" y="2205038"/>
            <a:ext cx="4038600" cy="3095625"/>
          </a:xfrm>
        </p:spPr>
      </p:pic>
      <p:pic>
        <p:nvPicPr>
          <p:cNvPr id="20483" name="6 Marcador de contenido" descr="IMG_04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4648200" y="2205038"/>
            <a:ext cx="4038600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rgbClr val="4F81BD"/>
                </a:solidFill>
                <a:ea typeface="ＭＳ Ｐゴシック" pitchFamily="34" charset="-128"/>
              </a:rPr>
              <a:t>Esclerodermia.</a:t>
            </a:r>
          </a:p>
        </p:txBody>
      </p:sp>
      <p:pic>
        <p:nvPicPr>
          <p:cNvPr id="21506" name="3 Marcador de contenido" descr="PHOTO-2019-11-07-07-41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V="1">
            <a:off x="1619250" y="1412875"/>
            <a:ext cx="5545138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1536</Words>
  <Application>Microsoft Office PowerPoint</Application>
  <PresentationFormat>Presentación en pantalla (4:3)</PresentationFormat>
  <Paragraphs>147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Esclerodermia (ES).Definición.</vt:lpstr>
      <vt:lpstr>Esclerodermia. </vt:lpstr>
      <vt:lpstr>Esclerodermia</vt:lpstr>
      <vt:lpstr>Esclerodermia. Clasificación.</vt:lpstr>
      <vt:lpstr>Esclerodermia. Clasificación</vt:lpstr>
      <vt:lpstr>Esclerodermia.</vt:lpstr>
      <vt:lpstr>Esclerodermia. Clínica.</vt:lpstr>
      <vt:lpstr>Esclerodermia.</vt:lpstr>
      <vt:lpstr>Esclerodermia.</vt:lpstr>
      <vt:lpstr>Esclerodermia.</vt:lpstr>
      <vt:lpstr>Esclerodermia.</vt:lpstr>
      <vt:lpstr>Esclerodermia.</vt:lpstr>
      <vt:lpstr>Esclerodermia. Capilaroscopia.</vt:lpstr>
      <vt:lpstr>Esclerodermia. Clínica.</vt:lpstr>
      <vt:lpstr>Esclerodermia. Clínica.</vt:lpstr>
      <vt:lpstr>Esclerodermia.</vt:lpstr>
      <vt:lpstr>Esclerodermia. Clínica.</vt:lpstr>
      <vt:lpstr>Esclerodermia. Clínica.</vt:lpstr>
      <vt:lpstr>Esclerodermia. Clínica.</vt:lpstr>
      <vt:lpstr>Esclerodermia. Diagnostico.</vt:lpstr>
      <vt:lpstr>Esclerodermia. Tratamiento.</vt:lpstr>
      <vt:lpstr>Esclerodermia. Tratamiento</vt:lpstr>
      <vt:lpstr>Esclerodermia. Tratamiento.</vt:lpstr>
      <vt:lpstr>Esclerodermia. Tratamiento.</vt:lpstr>
      <vt:lpstr>Esclerodermia. Tratamiento.</vt:lpstr>
      <vt:lpstr>Esclerodermia. Tratamiento.</vt:lpstr>
      <vt:lpstr>Esclerodermia. Tratamiento.</vt:lpstr>
      <vt:lpstr>Esclerodermia. Tratamiento</vt:lpstr>
      <vt:lpstr>Esclerodermia. Decálogo Consejos Prácticos SER.</vt:lpstr>
      <vt:lpstr>Esclerodermia. Decálogo Consejos Prácticos SER</vt:lpstr>
      <vt:lpstr>Esclerodermia. Decálogo Consejos Prácticos 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Esclerodermia</dc:title>
  <dc:creator>jlmartin</dc:creator>
  <cp:lastModifiedBy>Usuario</cp:lastModifiedBy>
  <cp:revision>38</cp:revision>
  <dcterms:created xsi:type="dcterms:W3CDTF">2019-11-19T10:41:01Z</dcterms:created>
  <dcterms:modified xsi:type="dcterms:W3CDTF">2019-11-27T13:52:50Z</dcterms:modified>
</cp:coreProperties>
</file>